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olors1.xml" ContentType="application/vnd.ms-office.chartcolorstyle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4551" r:id="rId1"/>
  </p:sldMasterIdLst>
  <p:notesMasterIdLst>
    <p:notesMasterId r:id="rId83"/>
  </p:notesMasterIdLst>
  <p:handoutMasterIdLst>
    <p:handoutMasterId r:id="rId84"/>
  </p:handoutMasterIdLst>
  <p:sldIdLst>
    <p:sldId id="3093" r:id="rId2"/>
    <p:sldId id="2854" r:id="rId3"/>
    <p:sldId id="3075" r:id="rId4"/>
    <p:sldId id="3029" r:id="rId5"/>
    <p:sldId id="3074" r:id="rId6"/>
    <p:sldId id="3077" r:id="rId7"/>
    <p:sldId id="3090" r:id="rId8"/>
    <p:sldId id="3079" r:id="rId9"/>
    <p:sldId id="3078" r:id="rId10"/>
    <p:sldId id="3081" r:id="rId11"/>
    <p:sldId id="3026" r:id="rId12"/>
    <p:sldId id="3027" r:id="rId13"/>
    <p:sldId id="2950" r:id="rId14"/>
    <p:sldId id="3082" r:id="rId15"/>
    <p:sldId id="3083" r:id="rId16"/>
    <p:sldId id="3084" r:id="rId17"/>
    <p:sldId id="2855" r:id="rId18"/>
    <p:sldId id="3028" r:id="rId19"/>
    <p:sldId id="3031" r:id="rId20"/>
    <p:sldId id="3032" r:id="rId21"/>
    <p:sldId id="3118" r:id="rId22"/>
    <p:sldId id="3120" r:id="rId23"/>
    <p:sldId id="3119" r:id="rId24"/>
    <p:sldId id="3115" r:id="rId25"/>
    <p:sldId id="3116" r:id="rId26"/>
    <p:sldId id="3117" r:id="rId27"/>
    <p:sldId id="3114" r:id="rId28"/>
    <p:sldId id="3033" r:id="rId29"/>
    <p:sldId id="3034" r:id="rId30"/>
    <p:sldId id="3035" r:id="rId31"/>
    <p:sldId id="3008" r:id="rId32"/>
    <p:sldId id="2856" r:id="rId33"/>
    <p:sldId id="3036" r:id="rId34"/>
    <p:sldId id="3037" r:id="rId35"/>
    <p:sldId id="3038" r:id="rId36"/>
    <p:sldId id="3039" r:id="rId37"/>
    <p:sldId id="3040" r:id="rId38"/>
    <p:sldId id="3064" r:id="rId39"/>
    <p:sldId id="3041" r:id="rId40"/>
    <p:sldId id="3061" r:id="rId41"/>
    <p:sldId id="3055" r:id="rId42"/>
    <p:sldId id="3062" r:id="rId43"/>
    <p:sldId id="3042" r:id="rId44"/>
    <p:sldId id="3054" r:id="rId45"/>
    <p:sldId id="3060" r:id="rId46"/>
    <p:sldId id="3056" r:id="rId47"/>
    <p:sldId id="3121" r:id="rId48"/>
    <p:sldId id="3057" r:id="rId49"/>
    <p:sldId id="3058" r:id="rId50"/>
    <p:sldId id="3067" r:id="rId51"/>
    <p:sldId id="3059" r:id="rId52"/>
    <p:sldId id="3068" r:id="rId53"/>
    <p:sldId id="3050" r:id="rId54"/>
    <p:sldId id="3051" r:id="rId55"/>
    <p:sldId id="3069" r:id="rId56"/>
    <p:sldId id="3070" r:id="rId57"/>
    <p:sldId id="3052" r:id="rId58"/>
    <p:sldId id="3017" r:id="rId59"/>
    <p:sldId id="3073" r:id="rId60"/>
    <p:sldId id="3018" r:id="rId61"/>
    <p:sldId id="3072" r:id="rId62"/>
    <p:sldId id="3123" r:id="rId63"/>
    <p:sldId id="3071" r:id="rId64"/>
    <p:sldId id="3086" r:id="rId65"/>
    <p:sldId id="3087" r:id="rId66"/>
    <p:sldId id="3088" r:id="rId67"/>
    <p:sldId id="3089" r:id="rId68"/>
    <p:sldId id="3096" r:id="rId69"/>
    <p:sldId id="3097" r:id="rId70"/>
    <p:sldId id="3098" r:id="rId71"/>
    <p:sldId id="3099" r:id="rId72"/>
    <p:sldId id="3100" r:id="rId73"/>
    <p:sldId id="3101" r:id="rId74"/>
    <p:sldId id="3102" r:id="rId75"/>
    <p:sldId id="3103" r:id="rId76"/>
    <p:sldId id="3104" r:id="rId77"/>
    <p:sldId id="3111" r:id="rId78"/>
    <p:sldId id="3105" r:id="rId79"/>
    <p:sldId id="3106" r:id="rId80"/>
    <p:sldId id="3112" r:id="rId81"/>
    <p:sldId id="2443" r:id="rId82"/>
  </p:sldIdLst>
  <p:sldSz cx="9906000" cy="6858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1100" b="1" kern="1200">
        <a:solidFill>
          <a:schemeClr val="tx1"/>
        </a:solidFill>
        <a:latin typeface="돋움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042" userDrawn="1">
          <p15:clr>
            <a:srgbClr val="A4A3A4"/>
          </p15:clr>
        </p15:guide>
        <p15:guide id="2" orient="horz" pos="1525">
          <p15:clr>
            <a:srgbClr val="A4A3A4"/>
          </p15:clr>
        </p15:guide>
        <p15:guide id="3" orient="horz" pos="2409" userDrawn="1">
          <p15:clr>
            <a:srgbClr val="A4A3A4"/>
          </p15:clr>
        </p15:guide>
        <p15:guide id="4" orient="horz" pos="3929" userDrawn="1">
          <p15:clr>
            <a:srgbClr val="A4A3A4"/>
          </p15:clr>
        </p15:guide>
        <p15:guide id="5" orient="horz" pos="1275" userDrawn="1">
          <p15:clr>
            <a:srgbClr val="A4A3A4"/>
          </p15:clr>
        </p15:guide>
        <p15:guide id="6" orient="horz" pos="640">
          <p15:clr>
            <a:srgbClr val="A4A3A4"/>
          </p15:clr>
        </p15:guide>
        <p15:guide id="8" orient="horz" pos="3407" userDrawn="1">
          <p15:clr>
            <a:srgbClr val="A4A3A4"/>
          </p15:clr>
        </p15:guide>
        <p15:guide id="9" orient="horz" pos="1956">
          <p15:clr>
            <a:srgbClr val="A4A3A4"/>
          </p15:clr>
        </p15:guide>
        <p15:guide id="10" orient="horz" pos="3997">
          <p15:clr>
            <a:srgbClr val="A4A3A4"/>
          </p15:clr>
        </p15:guide>
        <p15:guide id="11" orient="horz" pos="845" userDrawn="1">
          <p15:clr>
            <a:srgbClr val="A4A3A4"/>
          </p15:clr>
        </p15:guide>
        <p15:guide id="12" orient="horz" pos="2614" userDrawn="1">
          <p15:clr>
            <a:srgbClr val="A4A3A4"/>
          </p15:clr>
        </p15:guide>
        <p15:guide id="13" pos="444">
          <p15:clr>
            <a:srgbClr val="A4A3A4"/>
          </p15:clr>
        </p15:guide>
        <p15:guide id="14" pos="2213">
          <p15:clr>
            <a:srgbClr val="A4A3A4"/>
          </p15:clr>
        </p15:guide>
        <p15:guide id="15" pos="5955">
          <p15:clr>
            <a:srgbClr val="A4A3A4"/>
          </p15:clr>
        </p15:guide>
        <p15:guide id="16" pos="761" userDrawn="1">
          <p15:clr>
            <a:srgbClr val="A4A3A4"/>
          </p15:clr>
        </p15:guide>
        <p15:guide id="17" pos="285">
          <p15:clr>
            <a:srgbClr val="A4A3A4"/>
          </p15:clr>
        </p15:guide>
        <p15:guide id="18" pos="5796">
          <p15:clr>
            <a:srgbClr val="A4A3A4"/>
          </p15:clr>
        </p15:guide>
        <p15:guide id="19" pos="3120">
          <p15:clr>
            <a:srgbClr val="A4A3A4"/>
          </p15:clr>
        </p15:guide>
        <p15:guide id="20" pos="3710">
          <p15:clr>
            <a:srgbClr val="A4A3A4"/>
          </p15:clr>
        </p15:guide>
        <p15:guide id="21" pos="3460">
          <p15:clr>
            <a:srgbClr val="A4A3A4"/>
          </p15:clr>
        </p15:guide>
        <p15:guide id="22" pos="4980">
          <p15:clr>
            <a:srgbClr val="A4A3A4"/>
          </p15:clr>
        </p15:guide>
        <p15:guide id="23" pos="6182" userDrawn="1">
          <p15:clr>
            <a:srgbClr val="A4A3A4"/>
          </p15:clr>
        </p15:guide>
        <p15:guide id="24" orient="horz" pos="24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61" userDrawn="1">
          <p15:clr>
            <a:srgbClr val="A4A3A4"/>
          </p15:clr>
        </p15:guide>
        <p15:guide id="3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5F5F5"/>
    <a:srgbClr val="F2DCDB"/>
    <a:srgbClr val="FEF3EC"/>
    <a:srgbClr val="F9D5BD"/>
    <a:srgbClr val="F8C29E"/>
    <a:srgbClr val="ED6E17"/>
    <a:srgbClr val="F0863E"/>
    <a:srgbClr val="FCE7D8"/>
    <a:srgbClr val="F6BE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23" autoAdjust="0"/>
    <p:restoredTop sz="97926" autoAdjust="0"/>
  </p:normalViewPr>
  <p:slideViewPr>
    <p:cSldViewPr snapToObjects="1" showGuides="1">
      <p:cViewPr>
        <p:scale>
          <a:sx n="100" d="100"/>
          <a:sy n="100" d="100"/>
        </p:scale>
        <p:origin x="-1644" y="-432"/>
      </p:cViewPr>
      <p:guideLst>
        <p:guide orient="horz" pos="4042"/>
        <p:guide orient="horz" pos="1525"/>
        <p:guide orient="horz" pos="2409"/>
        <p:guide orient="horz" pos="3929"/>
        <p:guide orient="horz" pos="1275"/>
        <p:guide orient="horz" pos="640"/>
        <p:guide orient="horz" pos="3407"/>
        <p:guide orient="horz" pos="1956"/>
        <p:guide orient="horz" pos="3997"/>
        <p:guide orient="horz" pos="845"/>
        <p:guide orient="horz" pos="2614"/>
        <p:guide orient="horz" pos="2455"/>
        <p:guide pos="444"/>
        <p:guide pos="2213"/>
        <p:guide pos="5955"/>
        <p:guide pos="761"/>
        <p:guide pos="285"/>
        <p:guide pos="5796"/>
        <p:guide pos="3120"/>
        <p:guide pos="3710"/>
        <p:guide pos="3460"/>
        <p:guide pos="4980"/>
        <p:guide pos="6182"/>
      </p:guideLst>
    </p:cSldViewPr>
  </p:slideViewPr>
  <p:outlineViewPr>
    <p:cViewPr>
      <p:scale>
        <a:sx n="33" d="100"/>
        <a:sy n="33" d="100"/>
      </p:scale>
      <p:origin x="0" y="35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 showGuides="1">
      <p:cViewPr varScale="1">
        <p:scale>
          <a:sx n="76" d="100"/>
          <a:sy n="76" d="100"/>
        </p:scale>
        <p:origin x="-3930" y="-90"/>
      </p:cViewPr>
      <p:guideLst>
        <p:guide orient="horz" pos="3127"/>
        <p:guide pos="2161"/>
        <p:guide pos="2142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53685;&#54633;%20&#47928;&#49436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istrator\Documents\The%20Bridge(2015)\&#51333;&#54633;&#54805;&#49828;&#54252;&#52768;&#53364;&#47101;\&#54616;&#48152;&#44592;%20&#54217;&#44032;\&#51648;&#46020;&#51088;%20&#53685;&#4422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3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1"/>
          <c:order val="1"/>
          <c:dLbls>
            <c:dLbl>
              <c:idx val="2"/>
              <c:layout>
                <c:manualLayout>
                  <c:x val="7.3688772491141794E-2"/>
                  <c:y val="0.22770651694090938"/>
                </c:manualLayout>
              </c:layout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CA89-426F-8188-86770C0E4B7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A89-426F-8188-86770C0E4B7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 i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Sheet1!$B$3:$B$6</c:f>
              <c:strCache>
                <c:ptCount val="4"/>
                <c:pt idx="0">
                  <c:v>매우 효과 있음</c:v>
                </c:pt>
                <c:pt idx="1">
                  <c:v>효과 있음</c:v>
                </c:pt>
                <c:pt idx="2">
                  <c:v>보통</c:v>
                </c:pt>
                <c:pt idx="3">
                  <c:v>효과 없음</c:v>
                </c:pt>
              </c:strCache>
            </c:strRef>
          </c:cat>
          <c:val>
            <c:numRef>
              <c:f>Sheet1!$C$3:$C$6</c:f>
              <c:numCache>
                <c:formatCode>0.0%</c:formatCode>
                <c:ptCount val="4"/>
                <c:pt idx="0">
                  <c:v>0.22100000000000028</c:v>
                </c:pt>
                <c:pt idx="1">
                  <c:v>0.64600000000000235</c:v>
                </c:pt>
                <c:pt idx="2">
                  <c:v>0.13100000000000001</c:v>
                </c:pt>
                <c:pt idx="3">
                  <c:v>1.0000000000000041E-3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A89-426F-8188-86770C0E4B78}"/>
            </c:ext>
          </c:extLst>
        </c:ser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Sheet1!$B$9:$B$13</c:f>
              <c:strCache>
                <c:ptCount val="5"/>
                <c:pt idx="0">
                  <c:v>매우 효과 있음</c:v>
                </c:pt>
                <c:pt idx="1">
                  <c:v>효과 있음</c:v>
                </c:pt>
                <c:pt idx="2">
                  <c:v>보통</c:v>
                </c:pt>
                <c:pt idx="3">
                  <c:v>효과 없음</c:v>
                </c:pt>
                <c:pt idx="4">
                  <c:v>전혀 효과 없음</c:v>
                </c:pt>
              </c:strCache>
            </c:strRef>
          </c:cat>
          <c:val>
            <c:numRef>
              <c:f>Sheet1!$C$9:$C$13</c:f>
              <c:numCache>
                <c:formatCode>0.0%</c:formatCode>
                <c:ptCount val="5"/>
                <c:pt idx="0">
                  <c:v>7.4000000000000246E-2</c:v>
                </c:pt>
                <c:pt idx="1">
                  <c:v>0.64600000000000235</c:v>
                </c:pt>
                <c:pt idx="2">
                  <c:v>0.253</c:v>
                </c:pt>
                <c:pt idx="3">
                  <c:v>2.6000000000000075E-2</c:v>
                </c:pt>
                <c:pt idx="4">
                  <c:v>1.0000000000000041E-3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A89-426F-8188-86770C0E4B78}"/>
            </c:ext>
          </c:extLst>
        </c:ser>
        <c:dLbls>
          <c:showPercent val="1"/>
        </c:dLbls>
        <c:firstSliceAng val="0"/>
      </c:pieChart>
    </c:plotArea>
    <c:legend>
      <c:legendPos val="r"/>
      <c:layout>
        <c:manualLayout>
          <c:xMode val="edge"/>
          <c:yMode val="edge"/>
          <c:x val="0.56399631895404889"/>
          <c:y val="0.15742782932356986"/>
          <c:w val="0.41178125432117579"/>
          <c:h val="0.68514434135286051"/>
        </c:manualLayout>
      </c:layout>
      <c:txPr>
        <a:bodyPr/>
        <a:lstStyle/>
        <a:p>
          <a:pPr>
            <a:defRPr spc="-150"/>
          </a:pPr>
          <a:endParaRPr lang="ko-KR"/>
        </a:p>
      </c:txPr>
    </c:legend>
    <c:plotVisOnly val="1"/>
    <c:dispBlanksAs val="zero"/>
  </c:chart>
  <c:txPr>
    <a:bodyPr/>
    <a:lstStyle/>
    <a:p>
      <a:pPr>
        <a:defRPr>
          <a:latin typeface="맑은 고딕" pitchFamily="50" charset="-127"/>
          <a:ea typeface="맑은 고딕" pitchFamily="50" charset="-127"/>
        </a:defRPr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Sheet1!$B$3:$J$3</c:f>
              <c:strCache>
                <c:ptCount val="9"/>
                <c:pt idx="0">
                  <c:v>전혀하지 않는다</c:v>
                </c:pt>
                <c:pt idx="1">
                  <c:v>월 3회 이하</c:v>
                </c:pt>
                <c:pt idx="2">
                  <c:v>주1회</c:v>
                </c:pt>
                <c:pt idx="3">
                  <c:v>주2회</c:v>
                </c:pt>
                <c:pt idx="4">
                  <c:v>주3회</c:v>
                </c:pt>
                <c:pt idx="5">
                  <c:v>주4회</c:v>
                </c:pt>
                <c:pt idx="6">
                  <c:v>주5회</c:v>
                </c:pt>
                <c:pt idx="7">
                  <c:v>주6회</c:v>
                </c:pt>
                <c:pt idx="8">
                  <c:v>매일</c:v>
                </c:pt>
              </c:strCache>
            </c:strRef>
          </c:cat>
          <c:val>
            <c:numRef>
              <c:f>Sheet1!$B$4:$J$4</c:f>
              <c:numCache>
                <c:formatCode>General</c:formatCode>
                <c:ptCount val="9"/>
                <c:pt idx="0">
                  <c:v>28.9</c:v>
                </c:pt>
                <c:pt idx="1">
                  <c:v>11.9</c:v>
                </c:pt>
                <c:pt idx="2">
                  <c:v>11.1</c:v>
                </c:pt>
                <c:pt idx="3">
                  <c:v>10.1</c:v>
                </c:pt>
                <c:pt idx="4">
                  <c:v>17.100000000000001</c:v>
                </c:pt>
                <c:pt idx="5">
                  <c:v>5.7</c:v>
                </c:pt>
                <c:pt idx="6">
                  <c:v>9.3000000000000007</c:v>
                </c:pt>
                <c:pt idx="7">
                  <c:v>1.6</c:v>
                </c:pt>
                <c:pt idx="8">
                  <c:v>4.3</c:v>
                </c:pt>
              </c:numCache>
            </c:numRef>
          </c:val>
        </c:ser>
        <c:dLbls>
          <c:showVal val="1"/>
        </c:dLbls>
        <c:gapWidth val="75"/>
        <c:axId val="171915904"/>
        <c:axId val="171917696"/>
      </c:barChart>
      <c:catAx>
        <c:axId val="1719159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71917696"/>
        <c:crosses val="autoZero"/>
        <c:auto val="1"/>
        <c:lblAlgn val="ctr"/>
        <c:lblOffset val="100"/>
      </c:catAx>
      <c:valAx>
        <c:axId val="171917696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71915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Sheet1!$K$8:$M$8</c:f>
              <c:strCache>
                <c:ptCount val="3"/>
                <c:pt idx="0">
                  <c:v>2013년</c:v>
                </c:pt>
                <c:pt idx="1">
                  <c:v>2014년</c:v>
                </c:pt>
                <c:pt idx="2">
                  <c:v>2015년</c:v>
                </c:pt>
              </c:strCache>
            </c:strRef>
          </c:cat>
          <c:val>
            <c:numRef>
              <c:f>Sheet1!$K$9:$M$9</c:f>
              <c:numCache>
                <c:formatCode>_(* #,##0_);_(* \(#,##0\);_(* "-"_);_(@_)</c:formatCode>
                <c:ptCount val="3"/>
                <c:pt idx="0">
                  <c:v>11066</c:v>
                </c:pt>
                <c:pt idx="1">
                  <c:v>9466</c:v>
                </c:pt>
                <c:pt idx="2">
                  <c:v>8854</c:v>
                </c:pt>
              </c:numCache>
            </c:numRef>
          </c:val>
        </c:ser>
        <c:dLbls>
          <c:showVal val="1"/>
        </c:dLbls>
        <c:axId val="171998208"/>
        <c:axId val="172004096"/>
      </c:barChart>
      <c:catAx>
        <c:axId val="171998208"/>
        <c:scaling>
          <c:orientation val="minMax"/>
        </c:scaling>
        <c:axPos val="b"/>
        <c:numFmt formatCode="General" sourceLinked="0"/>
        <c:majorTickMark val="none"/>
        <c:tickLblPos val="nextTo"/>
        <c:crossAx val="172004096"/>
        <c:crosses val="autoZero"/>
        <c:auto val="1"/>
        <c:lblAlgn val="ctr"/>
        <c:lblOffset val="100"/>
      </c:catAx>
      <c:valAx>
        <c:axId val="172004096"/>
        <c:scaling>
          <c:orientation val="minMax"/>
        </c:scaling>
        <c:delete val="1"/>
        <c:axPos val="l"/>
        <c:numFmt formatCode="_(* #,##0_);_(* \(#,##0\);_(* &quot;-&quot;_);_(@_)" sourceLinked="1"/>
        <c:tickLblPos val="none"/>
        <c:crossAx val="171998208"/>
        <c:crosses val="autoZero"/>
        <c:crossBetween val="between"/>
      </c:valAx>
    </c:plotArea>
    <c:plotVisOnly val="1"/>
    <c:dispBlanksAs val="gap"/>
  </c:chart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6"/>
            <a:ext cx="2944973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120" y="6"/>
            <a:ext cx="2944972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7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963"/>
            <a:ext cx="2944973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7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120" y="9428963"/>
            <a:ext cx="2944972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4EB2EBC-9AE3-479D-846F-048FA0A3A337}" type="slidenum">
              <a:rPr lang="en-US" altLang="ko-KR">
                <a:latin typeface="맑은 고딕" pitchFamily="50" charset="-127"/>
                <a:ea typeface="맑은 고딕" pitchFamily="50" charset="-127"/>
              </a:rPr>
              <a:pPr>
                <a:defRPr/>
              </a:pPr>
              <a:t>‹#›</a:t>
            </a:fld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45207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6"/>
            <a:ext cx="2944973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120" y="6"/>
            <a:ext cx="2944972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4375" y="741363"/>
            <a:ext cx="5381625" cy="3725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13" y="4716861"/>
            <a:ext cx="5438457" cy="4466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 smtClean="0"/>
              <a:t>마스터 텍스트 스타일을 편집합니다</a:t>
            </a:r>
          </a:p>
          <a:p>
            <a:pPr lvl="1"/>
            <a:r>
              <a:rPr lang="ko-KR" altLang="en-US" noProof="0" dirty="0" smtClean="0"/>
              <a:t>둘째 수준</a:t>
            </a:r>
          </a:p>
          <a:p>
            <a:pPr lvl="2"/>
            <a:r>
              <a:rPr lang="ko-KR" altLang="en-US" noProof="0" dirty="0" smtClean="0"/>
              <a:t>셋째 수준</a:t>
            </a:r>
          </a:p>
          <a:p>
            <a:pPr lvl="3"/>
            <a:r>
              <a:rPr lang="ko-KR" altLang="en-US" noProof="0" dirty="0" smtClean="0"/>
              <a:t>넷째 수준</a:t>
            </a:r>
          </a:p>
          <a:p>
            <a:pPr lvl="4"/>
            <a:r>
              <a:rPr lang="ko-KR" altLang="en-US" noProof="0" dirty="0" smtClean="0"/>
              <a:t>다섯째 수준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963"/>
            <a:ext cx="2944973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120" y="9428963"/>
            <a:ext cx="2944972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00" tIns="46099" rIns="92200" bIns="46099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965C5DE7-C9A3-447B-B341-DAF979287C92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5924832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9613" y="744538"/>
            <a:ext cx="5376862" cy="3722687"/>
          </a:xfrm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698173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24810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61773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1"/>
          <p:cNvSpPr txBox="1">
            <a:spLocks noGrp="1"/>
          </p:cNvSpPr>
          <p:nvPr/>
        </p:nvSpPr>
        <p:spPr bwMode="auto">
          <a:xfrm>
            <a:off x="301999" y="6321976"/>
            <a:ext cx="5883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pitchFamily="50" charset="-127"/>
              </a:defRPr>
            </a:lvl9pPr>
          </a:lstStyle>
          <a:p>
            <a:pPr algn="ctr" eaLnBrk="1" hangingPunct="1"/>
            <a:fld id="{CAE9F37A-33D8-4FEF-AF19-29AFEC3EB653}" type="slidenum">
              <a:rPr lang="en-US" altLang="ko-KR" sz="10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algn="ctr" eaLnBrk="1" hangingPunct="1"/>
              <a:t>‹#›</a:t>
            </a:fld>
            <a:r>
              <a:rPr lang="en-US" altLang="ko-KR" sz="1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grpSp>
        <p:nvGrpSpPr>
          <p:cNvPr id="9" name="그룹 8"/>
          <p:cNvGrpSpPr/>
          <p:nvPr userDrawn="1"/>
        </p:nvGrpSpPr>
        <p:grpSpPr>
          <a:xfrm>
            <a:off x="0" y="6489032"/>
            <a:ext cx="9906000" cy="376988"/>
            <a:chOff x="0" y="6387378"/>
            <a:chExt cx="12192000" cy="470621"/>
          </a:xfrm>
        </p:grpSpPr>
        <p:sp>
          <p:nvSpPr>
            <p:cNvPr id="10" name="자유형 9"/>
            <p:cNvSpPr/>
            <p:nvPr/>
          </p:nvSpPr>
          <p:spPr>
            <a:xfrm flipV="1">
              <a:off x="0" y="6387378"/>
              <a:ext cx="12192000" cy="470621"/>
            </a:xfrm>
            <a:custGeom>
              <a:avLst/>
              <a:gdLst>
                <a:gd name="connsiteX0" fmla="*/ 0 w 12192000"/>
                <a:gd name="connsiteY0" fmla="*/ 584684 h 584684"/>
                <a:gd name="connsiteX1" fmla="*/ 423122 w 12192000"/>
                <a:gd name="connsiteY1" fmla="*/ 584684 h 584684"/>
                <a:gd name="connsiteX2" fmla="*/ 729157 w 12192000"/>
                <a:gd name="connsiteY2" fmla="*/ 296652 h 584684"/>
                <a:gd name="connsiteX3" fmla="*/ 1035192 w 12192000"/>
                <a:gd name="connsiteY3" fmla="*/ 584684 h 584684"/>
                <a:gd name="connsiteX4" fmla="*/ 12192000 w 12192000"/>
                <a:gd name="connsiteY4" fmla="*/ 584684 h 584684"/>
                <a:gd name="connsiteX5" fmla="*/ 12192000 w 12192000"/>
                <a:gd name="connsiteY5" fmla="*/ 0 h 584684"/>
                <a:gd name="connsiteX6" fmla="*/ 0 w 12192000"/>
                <a:gd name="connsiteY6" fmla="*/ 0 h 584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2000" h="584684">
                  <a:moveTo>
                    <a:pt x="0" y="584684"/>
                  </a:moveTo>
                  <a:lnTo>
                    <a:pt x="423122" y="584684"/>
                  </a:lnTo>
                  <a:lnTo>
                    <a:pt x="729157" y="296652"/>
                  </a:lnTo>
                  <a:lnTo>
                    <a:pt x="1035192" y="584684"/>
                  </a:lnTo>
                  <a:lnTo>
                    <a:pt x="12192000" y="584684"/>
                  </a:lnTo>
                  <a:lnTo>
                    <a:pt x="12192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5A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맑은 고딕" panose="020B0503020000020004" pitchFamily="50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991017" y="6522170"/>
              <a:ext cx="3058320" cy="28432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>
                <a:lnSpc>
                  <a:spcPct val="80000"/>
                </a:lnSpc>
              </a:pPr>
              <a:r>
                <a:rPr lang="ko-KR" altLang="en-US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anose="020B0604020202020204" pitchFamily="34" charset="0"/>
                </a:rPr>
                <a:t>스포츠클럽 설명자료</a:t>
              </a:r>
              <a:endParaRPr lang="ko-KR" altLang="en-US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679654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2" r:id="rId1"/>
    <p:sldLayoutId id="2147484553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w.go.kr/" TargetMode="Externa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 bwMode="auto">
          <a:xfrm>
            <a:off x="11985" y="1653076"/>
            <a:ext cx="9900000" cy="349200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313" y="2767571"/>
            <a:ext cx="94753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스포츠클럽</a:t>
            </a:r>
            <a:endParaRPr lang="ko-KR" altLang="en-US" sz="6600" dirty="0">
              <a:solidFill>
                <a:srgbClr val="1F497D">
                  <a:lumMod val="75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4"/>
          <p:cNvSpPr/>
          <p:nvPr/>
        </p:nvSpPr>
        <p:spPr bwMode="auto">
          <a:xfrm flipV="1">
            <a:off x="11985" y="1617076"/>
            <a:ext cx="3384000" cy="36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-1621" y="1165204"/>
            <a:ext cx="339760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2000" spc="-100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스포츠클럽 설명 자료</a:t>
            </a:r>
            <a:endParaRPr lang="nl-BE" altLang="ko-KR" sz="2000" spc="-100" dirty="0">
              <a:solidFill>
                <a:srgbClr val="1F497D">
                  <a:lumMod val="75000"/>
                </a:srgbClr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5563" y="5769977"/>
            <a:ext cx="1548000" cy="507534"/>
          </a:xfrm>
          <a:prstGeom prst="rect">
            <a:avLst/>
          </a:prstGeom>
        </p:spPr>
      </p:pic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7619827" y="6273316"/>
            <a:ext cx="2013693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altLang="ko-KR" sz="900" b="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Copyright © 2019. All </a:t>
            </a:r>
            <a:r>
              <a:rPr lang="en-US" altLang="ko-KR" sz="900" b="0" spc="-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Rights </a:t>
            </a:r>
            <a:r>
              <a:rPr lang="en-US" altLang="ko-KR" sz="900" b="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Reserved </a:t>
            </a:r>
            <a:endParaRPr lang="nl-BE" altLang="ko-KR" sz="900" b="0" spc="-5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261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"/>
          <p:cNvSpPr/>
          <p:nvPr/>
        </p:nvSpPr>
        <p:spPr bwMode="auto">
          <a:xfrm flipV="1">
            <a:off x="452500" y="1274071"/>
            <a:ext cx="3600000" cy="45719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latinLnBrk="0"/>
            <a:endParaRPr lang="nl-BE" sz="1500" kern="0" spc="-1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112746" y="637622"/>
            <a:ext cx="214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0" kern="0" cap="all" spc="100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>
                  <a:reflection blurRad="12700" stA="28000" endPos="45000" dist="1000" dir="5400000" sy="-100000" algn="bl" rotWithShape="0"/>
                </a:effectLst>
                <a:latin typeface="맑은 고딕" pitchFamily="50" charset="-127"/>
                <a:ea typeface="맑은 고딕" pitchFamily="50" charset="-127"/>
              </a:rPr>
              <a:t>CONTENTS</a:t>
            </a:r>
            <a:endParaRPr kumimoji="0" lang="en-US" altLang="ko-KR" sz="2800" b="0" kern="0" cap="all" spc="100" dirty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solidFill>
                <a:prstClr val="black">
                  <a:lumMod val="95000"/>
                  <a:lumOff val="5000"/>
                </a:prstClr>
              </a:solidFill>
              <a:effectLst>
                <a:reflection blurRad="12700" stA="28000" endPos="45000" dist="1000" dir="5400000" sy="-100000" algn="bl" rotWithShape="0"/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Rectangle 4"/>
          <p:cNvSpPr/>
          <p:nvPr/>
        </p:nvSpPr>
        <p:spPr bwMode="auto">
          <a:xfrm>
            <a:off x="3817832" y="2384977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31" name="Rectangle 4"/>
          <p:cNvSpPr/>
          <p:nvPr/>
        </p:nvSpPr>
        <p:spPr bwMode="auto">
          <a:xfrm>
            <a:off x="461736" y="2384977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     스포츠클럽 개요 및 정의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32" name="직사각형 31"/>
          <p:cNvSpPr/>
          <p:nvPr/>
        </p:nvSpPr>
        <p:spPr bwMode="auto">
          <a:xfrm>
            <a:off x="461736" y="2384977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Ⅰ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283595" y="2542987"/>
            <a:ext cx="4782969" cy="34606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정부 육성 스포츠클럽의 발전과정을 돌아보고 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 공공스포츠클럽에 대한 공감대와 이해도 형성</a:t>
            </a:r>
            <a:endParaRPr kumimoji="0"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4"/>
          <p:cNvSpPr/>
          <p:nvPr/>
        </p:nvSpPr>
        <p:spPr bwMode="auto">
          <a:xfrm>
            <a:off x="4075280" y="3764431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35" name="Rectangle 4"/>
          <p:cNvSpPr/>
          <p:nvPr/>
        </p:nvSpPr>
        <p:spPr bwMode="auto">
          <a:xfrm>
            <a:off x="461736" y="3819701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 스포츠클럽 운영 모형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461736" y="3819701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Ⅲ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83595" y="4012247"/>
            <a:ext cx="478296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2019 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운영 모형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조직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시설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사무국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종목 등</a:t>
            </a: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소개</a:t>
            </a:r>
          </a:p>
        </p:txBody>
      </p:sp>
      <p:sp>
        <p:nvSpPr>
          <p:cNvPr id="46" name="Rectangle 4"/>
          <p:cNvSpPr/>
          <p:nvPr/>
        </p:nvSpPr>
        <p:spPr bwMode="auto">
          <a:xfrm>
            <a:off x="3817832" y="3102341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47" name="Rectangle 4"/>
          <p:cNvSpPr/>
          <p:nvPr/>
        </p:nvSpPr>
        <p:spPr bwMode="auto">
          <a:xfrm>
            <a:off x="461736" y="3102341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     스포츠클럽 비전 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48" name="직사각형 47"/>
          <p:cNvSpPr/>
          <p:nvPr/>
        </p:nvSpPr>
        <p:spPr bwMode="auto">
          <a:xfrm>
            <a:off x="461736" y="3102341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 smtClean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Ⅱ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83595" y="3294885"/>
            <a:ext cx="478296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스포츠클럽이 추구하는 가치</a:t>
            </a:r>
            <a:r>
              <a:rPr kumimoji="0" lang="ko-KR" altLang="en-US" sz="12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비전 소개</a:t>
            </a:r>
            <a:endParaRPr kumimoji="0" lang="en-US" altLang="ko-KR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4"/>
          <p:cNvSpPr/>
          <p:nvPr/>
        </p:nvSpPr>
        <p:spPr bwMode="auto">
          <a:xfrm>
            <a:off x="3828755" y="5254423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17" name="Rectangle 4"/>
          <p:cNvSpPr/>
          <p:nvPr/>
        </p:nvSpPr>
        <p:spPr bwMode="auto">
          <a:xfrm>
            <a:off x="472659" y="5254423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2030 </a:t>
            </a: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스포츠비전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472659" y="5254423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 smtClean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Ⅴ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94518" y="5446968"/>
            <a:ext cx="478296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2030 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스포츠비전 설명</a:t>
            </a:r>
            <a:endParaRPr kumimoji="0"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4"/>
          <p:cNvSpPr/>
          <p:nvPr/>
        </p:nvSpPr>
        <p:spPr bwMode="auto">
          <a:xfrm>
            <a:off x="3828755" y="4537062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21" name="Rectangle 4"/>
          <p:cNvSpPr/>
          <p:nvPr/>
        </p:nvSpPr>
        <p:spPr bwMode="auto">
          <a:xfrm>
            <a:off x="472659" y="4537062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스포츠클럽 지원체계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472659" y="4537062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 smtClean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Ⅳ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94518" y="4729606"/>
            <a:ext cx="478296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운영 활성화를 위한 지원체계 소개</a:t>
            </a:r>
            <a:endParaRPr kumimoji="0" lang="en-US" altLang="ko-KR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Rectangle 4"/>
          <p:cNvSpPr/>
          <p:nvPr/>
        </p:nvSpPr>
        <p:spPr bwMode="auto">
          <a:xfrm>
            <a:off x="3831376" y="1664804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26" name="Rectangle 4"/>
          <p:cNvSpPr/>
          <p:nvPr/>
        </p:nvSpPr>
        <p:spPr bwMode="auto">
          <a:xfrm>
            <a:off x="475280" y="1664804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     스포츠클럽의</a:t>
            </a:r>
            <a:r>
              <a:rPr kumimoji="0" lang="en-US" altLang="ko-KR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 </a:t>
            </a: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필요성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475280" y="1664804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 smtClean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0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97139" y="1765014"/>
            <a:ext cx="4782969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스포츠의 최근 </a:t>
            </a:r>
            <a:r>
              <a:rPr kumimoji="0" lang="ko-KR" altLang="en-US" sz="12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트렌드를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돌아보고 현재 대한민국 체육에 있어 스포츠클럽 육성 필요성에 대한 이해도 형성</a:t>
            </a:r>
            <a:endParaRPr kumimoji="0"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Rectangle 4"/>
          <p:cNvSpPr/>
          <p:nvPr/>
        </p:nvSpPr>
        <p:spPr bwMode="auto">
          <a:xfrm>
            <a:off x="3808534" y="5970106"/>
            <a:ext cx="5411753" cy="66209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spc="-100" dirty="0">
              <a:solidFill>
                <a:prstClr val="white"/>
              </a:solidFill>
              <a:latin typeface="Calibri" panose="020F0502020204030204"/>
              <a:ea typeface="맑은 고딕"/>
            </a:endParaRPr>
          </a:p>
        </p:txBody>
      </p:sp>
      <p:sp>
        <p:nvSpPr>
          <p:cNvPr id="40" name="Rectangle 4"/>
          <p:cNvSpPr/>
          <p:nvPr/>
        </p:nvSpPr>
        <p:spPr bwMode="auto">
          <a:xfrm>
            <a:off x="452438" y="5970106"/>
            <a:ext cx="3600000" cy="66209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맑은 고딕"/>
              </a:rPr>
              <a:t>스포츠클럽 육성 현황 및 공모 </a:t>
            </a:r>
            <a:endParaRPr kumimoji="0" lang="en-US" altLang="ko-KR" sz="1800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맑은 고딕"/>
            </a:endParaRPr>
          </a:p>
        </p:txBody>
      </p:sp>
      <p:sp>
        <p:nvSpPr>
          <p:cNvPr id="41" name="직사각형 40"/>
          <p:cNvSpPr/>
          <p:nvPr/>
        </p:nvSpPr>
        <p:spPr bwMode="auto">
          <a:xfrm>
            <a:off x="452438" y="5970106"/>
            <a:ext cx="360000" cy="66209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2400" spc="-100" dirty="0" smtClean="0">
                <a:solidFill>
                  <a:prstClr val="white"/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Ⅵ</a:t>
            </a:r>
            <a:endParaRPr lang="ko-KR" altLang="en-US" sz="2400" spc="-100" dirty="0">
              <a:solidFill>
                <a:prstClr val="white"/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32920" y="6129300"/>
            <a:ext cx="478296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2019 </a:t>
            </a:r>
            <a:r>
              <a:rPr kumimoji="0"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공모사업 참가자격 및 지원 내용 등 소개 </a:t>
            </a:r>
            <a:endParaRPr kumimoji="0" lang="en-US" altLang="ko-KR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873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52296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5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Intro</a:t>
            </a:r>
            <a:endParaRPr kumimoji="0" lang="ko-KR" altLang="en-US" sz="115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28109" y="3383540"/>
            <a:ext cx="7660007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필요성</a:t>
            </a:r>
            <a:endParaRPr kumimoji="0" lang="ko-KR" altLang="en-US" sz="480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884548" y="3177816"/>
            <a:ext cx="8131736" cy="1259296"/>
            <a:chOff x="3005580" y="3177816"/>
            <a:chExt cx="3889672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3007252" y="3177816"/>
              <a:ext cx="3888000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3005580" y="4365112"/>
              <a:ext cx="3888000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설명자료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592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스포츠에 대한 인식 변화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>
          <a:xfrm>
            <a:off x="1001027" y="3710277"/>
            <a:ext cx="79920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defTabSz="803275">
              <a:spcAft>
                <a:spcPts val="600"/>
              </a:spcAft>
              <a:buFont typeface="Arial" pitchFamily="34" charset="0"/>
              <a:buChar char="•"/>
              <a:tabLst>
                <a:tab pos="85725" algn="l"/>
              </a:tabLst>
              <a:defRPr/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그 동안 성과 중심주의는 대회성적이나 건강유지 수단으로서 스포츠에 주목할 뿐 스포츠의 사회적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교육적 역할 및 기능 등의 가치문제는 간과</a:t>
            </a:r>
            <a:endParaRPr lang="en-US" altLang="ko-KR" sz="14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 defTabSz="803275">
              <a:spcAft>
                <a:spcPts val="600"/>
              </a:spcAft>
              <a:buFont typeface="Arial" pitchFamily="34" charset="0"/>
              <a:buChar char="•"/>
              <a:tabLst>
                <a:tab pos="85725" algn="l"/>
              </a:tabLst>
              <a:defRPr/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다양한 방식으로 직접 스포츠 활동에 참여하고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이를 통해 배려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소통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협력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공동체성 등을 발달시키는 스포츠 및 신체활동에 대한 중요성 강화</a:t>
            </a:r>
            <a:endParaRPr lang="ko-KR" altLang="en-US" sz="1400" u="sng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56850" y="2664908"/>
            <a:ext cx="7812000" cy="756000"/>
            <a:chOff x="1584903" y="2474514"/>
            <a:chExt cx="6726246" cy="468000"/>
          </a:xfrm>
        </p:grpSpPr>
        <p:sp>
          <p:nvSpPr>
            <p:cNvPr id="8" name="갈매기형 수장 7"/>
            <p:cNvSpPr/>
            <p:nvPr/>
          </p:nvSpPr>
          <p:spPr bwMode="auto">
            <a:xfrm>
              <a:off x="4581040" y="2474514"/>
              <a:ext cx="3730109" cy="468000"/>
            </a:xfrm>
            <a:prstGeom prst="chevron">
              <a:avLst>
                <a:gd name="adj" fmla="val 0"/>
              </a:avLst>
            </a:prstGeom>
            <a:solidFill>
              <a:schemeClr val="tx2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1800" dirty="0" smtClean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스포츠 참여경험 중시</a:t>
              </a:r>
              <a:r>
                <a:rPr lang="en-US" altLang="ko-KR" sz="1800" dirty="0" smtClean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800" dirty="0" smtClean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즐거움</a:t>
              </a:r>
              <a:r>
                <a:rPr lang="en-US" altLang="ko-KR" sz="1800" dirty="0" smtClean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9" name="오각형 8"/>
            <p:cNvSpPr/>
            <p:nvPr/>
          </p:nvSpPr>
          <p:spPr bwMode="auto">
            <a:xfrm>
              <a:off x="1584903" y="2474514"/>
              <a:ext cx="3346909" cy="468000"/>
            </a:xfrm>
            <a:prstGeom prst="homePlate">
              <a:avLst/>
            </a:prstGeom>
            <a:solidFill>
              <a:schemeClr val="bg1">
                <a:lumMod val="85000"/>
                <a:alpha val="54902"/>
              </a:scheme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18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성과 중심주의</a:t>
              </a:r>
              <a:endParaRPr lang="en-US" altLang="ko-KR" sz="18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0" name="Freeform 4"/>
          <p:cNvSpPr>
            <a:spLocks/>
          </p:cNvSpPr>
          <p:nvPr/>
        </p:nvSpPr>
        <p:spPr bwMode="auto">
          <a:xfrm rot="10800000">
            <a:off x="1012294" y="4941199"/>
            <a:ext cx="7893429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12995" y="5394702"/>
            <a:ext cx="84976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스포츠를 통한 긍정적 가치를  확산시키는 적극적인 방안 마련 필요</a:t>
            </a:r>
            <a:endParaRPr lang="en-US" altLang="ko-KR" sz="16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93615" y="2223911"/>
            <a:ext cx="5527040" cy="196977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16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6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스포츠에 대한 인식 및 초점 변화</a:t>
            </a:r>
            <a:r>
              <a:rPr lang="en-US" altLang="ko-KR" sz="16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60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713317" y="1346485"/>
            <a:ext cx="8496300" cy="556179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스포츠에 대한 인식이 </a:t>
            </a:r>
            <a:r>
              <a:rPr lang="ko-KR" altLang="en-US" sz="1400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경기력을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경쟁하는 성과 중심주의적 인식에서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600" u="sng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 </a:t>
            </a:r>
            <a:r>
              <a:rPr lang="ko-KR" altLang="en-US" sz="1600" u="sng" spc="-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참여경험 자체를 </a:t>
            </a:r>
            <a:r>
              <a:rPr lang="ko-KR" altLang="en-US" sz="1600" u="sng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중요시하고 즐거움을 경험하는 </a:t>
            </a:r>
            <a:r>
              <a:rPr lang="ko-KR" altLang="en-US" sz="1600" u="sng" spc="-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방향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변화되고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있음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358402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645967" y="2058786"/>
            <a:ext cx="4199022" cy="396040"/>
            <a:chOff x="488504" y="1052736"/>
            <a:chExt cx="8928935" cy="396040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의료비 절감 효과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17" name="직사각형 16"/>
          <p:cNvSpPr/>
          <p:nvPr/>
        </p:nvSpPr>
        <p:spPr bwMode="auto">
          <a:xfrm>
            <a:off x="596516" y="2517100"/>
            <a:ext cx="4399200" cy="492443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 체육이 노인의 건강한 생활 및 </a:t>
            </a:r>
            <a: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의료비 절감의 역할을 담당</a:t>
            </a:r>
            <a:endParaRPr lang="ko-KR" altLang="en-US" sz="1300" i="1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8" name="차트 17"/>
          <p:cNvGraphicFramePr/>
          <p:nvPr>
            <p:extLst/>
          </p:nvPr>
        </p:nvGraphicFramePr>
        <p:xfrm>
          <a:off x="596516" y="3256047"/>
          <a:ext cx="2815025" cy="1581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직사각형 18"/>
          <p:cNvSpPr/>
          <p:nvPr/>
        </p:nvSpPr>
        <p:spPr>
          <a:xfrm>
            <a:off x="1287621" y="3112031"/>
            <a:ext cx="194155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[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생활체육의 의료비 절감 효과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*]</a:t>
            </a:r>
            <a:endParaRPr lang="ko-KR" altLang="en-US" b="0" dirty="0">
              <a:solidFill>
                <a:prstClr val="black"/>
              </a:solidFill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/>
          </p:nvPr>
        </p:nvGraphicFramePr>
        <p:xfrm>
          <a:off x="3627564" y="3194199"/>
          <a:ext cx="1214446" cy="1493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0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43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연령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점 척도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3.70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3.77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3.79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3.79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3.77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3.75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70</a:t>
                      </a:r>
                      <a:r>
                        <a:rPr lang="ko-KR" altLang="en-US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3.76</a:t>
                      </a:r>
                      <a:endParaRPr lang="ko-KR" altLang="en-US" sz="1050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659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i="1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평균</a:t>
                      </a:r>
                      <a:endParaRPr lang="ko-KR" altLang="en-US" sz="1050" b="1" i="1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i="1" spc="0" dirty="0" smtClean="0">
                          <a:latin typeface="맑은 고딕" pitchFamily="50" charset="-127"/>
                          <a:ea typeface="맑은 고딕" pitchFamily="50" charset="-127"/>
                        </a:rPr>
                        <a:t>3.77</a:t>
                      </a:r>
                      <a:endParaRPr lang="ko-KR" altLang="en-US" sz="1050" b="1" i="1" spc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46549" y="4835686"/>
            <a:ext cx="4095461" cy="86384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 marL="92075" indent="-92075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체육활동 참여로 인한 의료비 절감 효과에 대한 조사에서 긍정적인 응답은 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72.0%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높은 수준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체육활동이 고령화 사회 노인들의 건강과 고독감 해소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삶의 활력에 강한 영향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5137357" y="2062664"/>
            <a:ext cx="4199022" cy="396040"/>
            <a:chOff x="488504" y="1052736"/>
            <a:chExt cx="8928935" cy="396040"/>
          </a:xfrm>
        </p:grpSpPr>
        <p:sp>
          <p:nvSpPr>
            <p:cNvPr id="23" name="직사각형 22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스포츠에 따른 청소년 인성교육 효과 제고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4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25" name="직사각형 24"/>
          <p:cNvSpPr/>
          <p:nvPr/>
        </p:nvSpPr>
        <p:spPr bwMode="auto">
          <a:xfrm>
            <a:off x="5040853" y="2517728"/>
            <a:ext cx="4399200" cy="492443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 활동을 통해 청소년기의 신체적 활동 욕구를 </a:t>
            </a:r>
            <a: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충족시키고 건전한 경쟁 활동 등 인성 함양</a:t>
            </a:r>
            <a:endParaRPr lang="ko-KR" altLang="en-US" sz="1300" i="1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90324" y="4841994"/>
            <a:ext cx="4095461" cy="86384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 marL="92075" indent="-92075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국내외에서 학교폭력 감소를 위한 체육활동을 시도하고 있으며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긍정적인 결과 도출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체육활동을 통한 에너지 발산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불안 및 긴장감 해소 등이 학교폭력 예방에 기여하며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자아발견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협동심 및 리더십 배양 등 인성교육 효과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328" y="3142844"/>
            <a:ext cx="862394" cy="722248"/>
          </a:xfrm>
          <a:prstGeom prst="roundRect">
            <a:avLst>
              <a:gd name="adj" fmla="val 8667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직사각형 27"/>
          <p:cNvSpPr/>
          <p:nvPr/>
        </p:nvSpPr>
        <p:spPr>
          <a:xfrm>
            <a:off x="6116394" y="3137860"/>
            <a:ext cx="31700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문제아 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125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명을 대상으로 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하루 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분씩 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교시 체육 수업을 실시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 결과 규율 위반으로 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징계를 받은 비율이 이전 학기에 비해 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83%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감소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05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r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미국 사우스캐롤라이나주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찰스턴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고등학교 </a:t>
            </a:r>
            <a:endParaRPr lang="en-US" altLang="ko-KR" sz="105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115025" y="3989539"/>
            <a:ext cx="31714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2011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년부터 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스포츠클럽을 운영한 선유중학교는 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학교체육 활성화 이후 폭력위원회 회부 학생  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명으로 감소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전년 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41</a:t>
            </a:r>
            <a:r>
              <a:rPr lang="ko-KR" altLang="en-US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50" u="sng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7800" indent="-88900" algn="r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선유중학교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학교체육활성화 창의경영학교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5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329" y="3985896"/>
            <a:ext cx="862394" cy="723600"/>
          </a:xfrm>
          <a:prstGeom prst="roundRect">
            <a:avLst>
              <a:gd name="adj" fmla="val 8667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TextBox 30"/>
          <p:cNvSpPr txBox="1"/>
          <p:nvPr/>
        </p:nvSpPr>
        <p:spPr>
          <a:xfrm>
            <a:off x="3657883" y="6029286"/>
            <a:ext cx="56784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9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자료 출처</a:t>
            </a:r>
            <a:r>
              <a:rPr lang="en-US" altLang="ko-KR" sz="9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2016 </a:t>
            </a:r>
            <a:r>
              <a:rPr lang="ko-KR" altLang="en-US" sz="9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국민생활체육 참여 실태조사</a:t>
            </a:r>
            <a:r>
              <a:rPr lang="en-US" altLang="ko-KR" sz="9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문화체육관광부</a:t>
            </a:r>
            <a:endParaRPr lang="ko-KR" altLang="en-US" sz="90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 bwMode="auto">
          <a:xfrm>
            <a:off x="704850" y="1346960"/>
            <a:ext cx="8496300" cy="525401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적극적인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 및 신체활동 참여에 따라 의료비 절감효과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인성교육 효과 제고 등과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같은 긍정적인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결과가 도출되고 있음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grpSp>
        <p:nvGrpSpPr>
          <p:cNvPr id="33" name="그룹 32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4" name="직선 연결선 33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스포츠의 긍정적 효과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3486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645966" y="2058786"/>
            <a:ext cx="8555183" cy="396040"/>
            <a:chOff x="488504" y="1052736"/>
            <a:chExt cx="8928935" cy="396040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독일 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2007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년 국가통합계획 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 </a:t>
              </a:r>
              <a:r>
                <a:rPr kumimoji="0" lang="ko-KR" altLang="en-US" sz="1600" kern="0" spc="-10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아젠다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중 하나로 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‘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스포츠를 통한 사회통합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’ 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선정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32" name="직사각형 31"/>
          <p:cNvSpPr/>
          <p:nvPr/>
        </p:nvSpPr>
        <p:spPr bwMode="auto">
          <a:xfrm>
            <a:off x="704850" y="1430826"/>
            <a:ext cx="8496300" cy="340735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특히 스포츠는 개인의 육체적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심리적 건강을 넘어서  </a:t>
            </a:r>
            <a:r>
              <a:rPr lang="ko-KR" altLang="en-US" sz="1600" u="sng" spc="-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사회통합의 기제로도 적극 </a:t>
            </a:r>
            <a:r>
              <a:rPr lang="ko-KR" altLang="en-US" sz="1600" u="sng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활용되고 있음</a:t>
            </a:r>
            <a:r>
              <a:rPr lang="en-US" altLang="ko-KR" sz="1600" u="sng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600" u="sng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4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704849" y="2613678"/>
            <a:ext cx="8496299" cy="36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txBody>
          <a:bodyPr tIns="36000" rtlCol="0" anchor="ctr"/>
          <a:lstStyle/>
          <a:p>
            <a:pPr algn="ctr" latinLnBrk="0"/>
            <a:r>
              <a:rPr lang="ko-KR" altLang="en-US" sz="14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신체활동과 건강</a:t>
            </a:r>
            <a:r>
              <a:rPr lang="en-US" altLang="ko-KR" sz="14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더 많은 이주민을 스포츠로</a:t>
            </a:r>
            <a:r>
              <a:rPr lang="en-US" altLang="ko-KR" sz="14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! (</a:t>
            </a:r>
            <a:r>
              <a:rPr lang="ko-KR" altLang="en-US" sz="14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이주민 사회통합 프로젝트</a:t>
            </a:r>
            <a:r>
              <a:rPr lang="en-US" altLang="ko-KR" sz="14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kern="0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885464" y="3174836"/>
            <a:ext cx="3607285" cy="1549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400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스포츠를 통한 이민자 문제 해결</a:t>
            </a:r>
            <a:r>
              <a:rPr lang="en-US" altLang="ko-KR" sz="1400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400" kern="0" spc="-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indent="-93663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현재 독일은 미국</a:t>
            </a:r>
            <a:r>
              <a:rPr lang="en-US" altLang="ko-KR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러시아에 이어 세계에</a:t>
            </a:r>
            <a:r>
              <a:rPr lang="en-US" altLang="ko-KR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 </a:t>
            </a:r>
            <a:r>
              <a:rPr lang="en-US" altLang="ko-KR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번째로 많은 </a:t>
            </a:r>
            <a:r>
              <a:rPr lang="en-US" altLang="ko-KR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이주민 </a:t>
            </a:r>
            <a:r>
              <a:rPr lang="ko-KR" altLang="en-US" i="1" kern="10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거주중</a:t>
            </a:r>
            <a:r>
              <a:rPr lang="ko-KR" altLang="en-US" i="1" kern="10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독일 인구의 </a:t>
            </a:r>
            <a:r>
              <a:rPr lang="en-US" altLang="ko-KR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20%</a:t>
            </a:r>
            <a:r>
              <a:rPr lang="ko-KR" altLang="en-US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달함</a:t>
            </a:r>
            <a:r>
              <a:rPr lang="en-US" altLang="ko-KR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93663" indent="-93663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다양한 사회통합 프로그램이 진행되고 있는 가운데 스포츠</a:t>
            </a:r>
            <a:r>
              <a:rPr lang="en-US" altLang="ko-KR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i="1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클럽을 매개로 한 사회통합 프로그램이 활발하게 진행 </a:t>
            </a:r>
            <a:endParaRPr lang="en-US" altLang="ko-KR" i="1" kern="10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Freeform 4"/>
          <p:cNvSpPr>
            <a:spLocks/>
          </p:cNvSpPr>
          <p:nvPr/>
        </p:nvSpPr>
        <p:spPr bwMode="auto">
          <a:xfrm rot="5400000">
            <a:off x="4197060" y="4220944"/>
            <a:ext cx="2880000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직사각형 40"/>
          <p:cNvSpPr/>
          <p:nvPr/>
        </p:nvSpPr>
        <p:spPr bwMode="auto">
          <a:xfrm>
            <a:off x="5736943" y="3351763"/>
            <a:ext cx="3572541" cy="1877437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n-US" altLang="ko-KR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스포츠는 그 고유의 비언어적 특징으로 인해 누구나 함께  </a:t>
            </a:r>
            <a: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참여하며 즐길 수 있는 특징 </a:t>
            </a:r>
            <a: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보유 </a:t>
            </a:r>
            <a: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이주민의 사회적응을 </a:t>
            </a:r>
            <a: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0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도우며 독일 사회통합에 기여</a:t>
            </a:r>
            <a:endParaRPr lang="en-US" altLang="ko-KR" sz="2000" i="1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43" name="직선 연결선 4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스포츠의 긍정적 효과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46549" y="4941423"/>
            <a:ext cx="4494483" cy="129586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 marL="92075" indent="-92075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 활동을 통해 이주민과 독일국민이 더욱 가까워 질 수 있다는 것에 주목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이주민이 스포츠클럽 활동을 진행하는데 장벽이 될 수 있는 언어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문화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교류 프로그램 추가 지원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프로젝트에 참여하는 스포츠클럽은 이주민과 같은 배경을 가진 지도자를 배치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이주민이 보다 편안한 환경가운데 스포츠활동을 영위할 수 있도록 지원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26" name="Picture 2" descr="http://cfile21.uf.tistory.com/image/2209FC4357F383421A97E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106" y="3132530"/>
            <a:ext cx="1416004" cy="49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file29.uf.tistory.com/image/2708B94257F382B223BBA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850" y="3681028"/>
            <a:ext cx="1207080" cy="86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133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645967" y="2058786"/>
            <a:ext cx="8564668" cy="396040"/>
            <a:chOff x="488504" y="1052736"/>
            <a:chExt cx="8928935" cy="396040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스포츠클럽을 통한 </a:t>
              </a:r>
              <a:r>
                <a:rPr kumimoji="0" lang="ko-KR" altLang="en-US" sz="1600" kern="0" spc="-10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공동체성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형성가능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17" name="직사각형 16"/>
          <p:cNvSpPr/>
          <p:nvPr/>
        </p:nvSpPr>
        <p:spPr bwMode="auto">
          <a:xfrm>
            <a:off x="625808" y="2672916"/>
            <a:ext cx="4399200" cy="492443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사설 스포츠센터 대비 스포츠클럽의 </a:t>
            </a:r>
            <a:r>
              <a:rPr lang="ko-KR" altLang="en-US" sz="1300" i="1" spc="-50" dirty="0" err="1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사회응집성</a:t>
            </a:r>
            <a: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효과가 훨씬 더 크게 나타나</a:t>
            </a:r>
            <a:r>
              <a:rPr lang="en-US" altLang="ko-KR" sz="13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…</a:t>
            </a:r>
            <a:endParaRPr lang="ko-KR" altLang="en-US" sz="1300" i="1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직사각형 31"/>
          <p:cNvSpPr/>
          <p:nvPr/>
        </p:nvSpPr>
        <p:spPr bwMode="auto">
          <a:xfrm>
            <a:off x="704850" y="1346960"/>
            <a:ext cx="8496300" cy="525401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특히 스포츠클럽의 사회통합기능 및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사회응집성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효과 등으로 인해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공적자원을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스포츠클럽 활성화를 위해 적극적으로 투자하고 있음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sz="14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4" name="직선 연결선 33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스포츠의 긍정적 효과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625808" y="4523055"/>
            <a:ext cx="43564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노르웨이 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Ministry of Culture affair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조사에 따르면 상업적 스포츠센터 대비 스포츠클럽의 사회 </a:t>
            </a:r>
            <a:r>
              <a:rPr lang="ko-KR" altLang="en-US" sz="1200" b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응집성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효과가 더 큰 것으로 나타나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…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또한 위 연구결과에서 스포츠클럽 참여자 간 사회통합 효과가 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일반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 참여자에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비해 더욱 크다는 사실을 발견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200" b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Ulseth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5725" indent="-85725">
              <a:buFont typeface="Wingdings" panose="05000000000000000000" pitchFamily="2" charset="2"/>
              <a:buChar char="ü"/>
            </a:pP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이와 같은 효과로 인해 노르웨이 정부는  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Sports City Program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을 실시하며 스포츠를 통한 사회통합을 달성하기 위해 노력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421052" y="3545721"/>
            <a:ext cx="38341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이러한 스포츠클럽의 사회적 기능으로 인해 많은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국가들이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정부차원에서 정책적인 노력을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경주하고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스포츠참여 기반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조성을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위해 재정적인 지원을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실시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특히 자발적인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스포츠클럽에 많은 부분을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투자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6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Freeform 4"/>
          <p:cNvSpPr>
            <a:spLocks/>
          </p:cNvSpPr>
          <p:nvPr/>
        </p:nvSpPr>
        <p:spPr bwMode="auto">
          <a:xfrm rot="5400000">
            <a:off x="3765012" y="4005240"/>
            <a:ext cx="2880000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0" name="Picture 2" descr="norway sports city programmeì ëí ì´ë¯¸ì§ ê²ìê²°ê³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2455" y="3303377"/>
            <a:ext cx="2678457" cy="1035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262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선진사례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45967" y="2058786"/>
            <a:ext cx="4199022" cy="396040"/>
            <a:chOff x="488504" y="1052736"/>
            <a:chExt cx="8928935" cy="396040"/>
          </a:xfrm>
        </p:grpSpPr>
        <p:sp>
          <p:nvSpPr>
            <p:cNvPr id="7" name="직사각형 6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일본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 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사회문제 해결을 위한 스포츠클럽 육성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137357" y="2062664"/>
            <a:ext cx="4199022" cy="396040"/>
            <a:chOff x="488504" y="1052736"/>
            <a:chExt cx="8928935" cy="396040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독일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 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클럽을 통한 지역커뮤니티 활성화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!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 bwMode="auto">
          <a:xfrm>
            <a:off x="704850" y="1346960"/>
            <a:ext cx="8496300" cy="525401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선진국은 이와 같은 스포츠의 긍정적인 효과를 확산시키기 위해</a:t>
            </a:r>
            <a:endParaRPr lang="en-US" altLang="ko-KR" sz="140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 육성 및 활성화 정책을 적극적으로 수립하고 실행하고 있음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endParaRPr lang="en-US" altLang="ko-KR" sz="14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667044" y="3284984"/>
            <a:ext cx="8826044" cy="2894607"/>
            <a:chOff x="667044" y="2672916"/>
            <a:chExt cx="8826044" cy="2894607"/>
          </a:xfrm>
        </p:grpSpPr>
        <p:sp>
          <p:nvSpPr>
            <p:cNvPr id="25" name="직사각형 30"/>
            <p:cNvSpPr>
              <a:spLocks noChangeArrowheads="1"/>
            </p:cNvSpPr>
            <p:nvPr/>
          </p:nvSpPr>
          <p:spPr bwMode="auto">
            <a:xfrm>
              <a:off x="667044" y="3913012"/>
              <a:ext cx="605016" cy="16185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성공</a:t>
              </a:r>
              <a:r>
                <a:rPr lang="en-US" altLang="ko-KR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요인</a:t>
              </a:r>
            </a:p>
          </p:txBody>
        </p:sp>
        <p:sp>
          <p:nvSpPr>
            <p:cNvPr id="26" name="직사각형 30"/>
            <p:cNvSpPr>
              <a:spLocks noChangeArrowheads="1"/>
            </p:cNvSpPr>
            <p:nvPr/>
          </p:nvSpPr>
          <p:spPr bwMode="auto">
            <a:xfrm>
              <a:off x="667044" y="2673041"/>
              <a:ext cx="605016" cy="51894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클럽</a:t>
              </a:r>
              <a:r>
                <a:rPr lang="en-US" altLang="ko-KR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제도</a:t>
              </a:r>
            </a:p>
          </p:txBody>
        </p:sp>
        <p:sp>
          <p:nvSpPr>
            <p:cNvPr id="27" name="직사각형 30"/>
            <p:cNvSpPr>
              <a:spLocks noChangeArrowheads="1"/>
            </p:cNvSpPr>
            <p:nvPr/>
          </p:nvSpPr>
          <p:spPr bwMode="auto">
            <a:xfrm>
              <a:off x="667044" y="3254240"/>
              <a:ext cx="605016" cy="52294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성과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 bwMode="auto">
            <a:xfrm>
              <a:off x="688467" y="3834821"/>
              <a:ext cx="4284000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9" name="Rectangle 76"/>
            <p:cNvSpPr>
              <a:spLocks noChangeArrowheads="1"/>
            </p:cNvSpPr>
            <p:nvPr/>
          </p:nvSpPr>
          <p:spPr bwMode="auto">
            <a:xfrm>
              <a:off x="1290802" y="3261844"/>
              <a:ext cx="4094246" cy="49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91424" bIns="45712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학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교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시설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활용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(89%),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학생 비율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(37%),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보조금 외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(50%)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클럽 수 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3,600</a:t>
              </a:r>
              <a:r>
                <a:rPr kumimoji="0" lang="ko-KR" altLang="en-US" b="0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여개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회원 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수 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2,006 </a:t>
              </a:r>
              <a:r>
                <a:rPr kumimoji="0" lang="ko-KR" altLang="en-US" b="0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만명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인구 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15.8%) 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  <p:sp>
          <p:nvSpPr>
            <p:cNvPr id="30" name="Rectangle 76"/>
            <p:cNvSpPr>
              <a:spLocks noChangeArrowheads="1"/>
            </p:cNvSpPr>
            <p:nvPr/>
          </p:nvSpPr>
          <p:spPr bwMode="auto">
            <a:xfrm>
              <a:off x="1290802" y="2672916"/>
              <a:ext cx="4022361" cy="49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91424" bIns="45712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NPO(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비영리단체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등록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보조금 및 세제혜택 제공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</a:p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종합형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지역스포츠클럽 육성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b="0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다종목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지도자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자율 운영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31" name="Rectangle 76"/>
            <p:cNvSpPr>
              <a:spLocks noChangeArrowheads="1"/>
            </p:cNvSpPr>
            <p:nvPr/>
          </p:nvSpPr>
          <p:spPr bwMode="auto">
            <a:xfrm>
              <a:off x="1280715" y="3921121"/>
              <a:ext cx="3711996" cy="1600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91424" bIns="45712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1450" indent="-171450" eaLnBrk="1" hangingPunct="1">
                <a:spcBef>
                  <a:spcPts val="0"/>
                </a:spcBef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지역사회 문제의 해결책으로 스포츠클럽 육성</a:t>
              </a:r>
              <a:r>
                <a:rPr kumimoji="0" lang="en-US" altLang="ko-KR" sz="13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/>
              </a:r>
              <a:br>
                <a:rPr kumimoji="0" lang="en-US" altLang="ko-KR" sz="13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개인주의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지역 커뮤니티 붕괴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노인 건강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문제 등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 )</a:t>
              </a:r>
              <a:endParaRPr kumimoji="0"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1450" indent="-171450" eaLnBrk="1" hangingPunct="1">
                <a:spcBef>
                  <a:spcPts val="0"/>
                </a:spcBef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법∙제도 개선으로 클럽 시설 환경 조성  </a:t>
              </a:r>
              <a:r>
                <a:rPr kumimoji="0" lang="en-US" altLang="ko-KR" sz="130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/>
              </a:r>
              <a:br>
                <a:rPr kumimoji="0" lang="en-US" altLang="ko-KR" sz="130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학교 체육시설 개방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공공시설의 지정관리자 제도 등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)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1450" indent="-171450" eaLnBrk="1" hangingPunct="1">
                <a:spcBef>
                  <a:spcPts val="0"/>
                </a:spcBef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지역 커뮤니티의 場 역할 수행</a:t>
              </a:r>
              <a:r>
                <a:rPr kumimoji="0" lang="en-US" altLang="ko-KR" sz="140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/>
              </a:r>
              <a:br>
                <a:rPr kumimoji="0" lang="en-US" altLang="ko-KR" sz="140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대부분 자원봉사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자율적 운영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문화활동 병행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) 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  <p:sp>
          <p:nvSpPr>
            <p:cNvPr id="32" name="직사각형 30"/>
            <p:cNvSpPr>
              <a:spLocks noChangeArrowheads="1"/>
            </p:cNvSpPr>
            <p:nvPr/>
          </p:nvSpPr>
          <p:spPr bwMode="auto">
            <a:xfrm>
              <a:off x="5135873" y="3949016"/>
              <a:ext cx="654609" cy="16185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성공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요인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3" name="직사각형 30"/>
            <p:cNvSpPr>
              <a:spLocks noChangeArrowheads="1"/>
            </p:cNvSpPr>
            <p:nvPr/>
          </p:nvSpPr>
          <p:spPr bwMode="auto">
            <a:xfrm>
              <a:off x="5135873" y="2709045"/>
              <a:ext cx="654609" cy="51894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클럽</a:t>
              </a:r>
              <a:r>
                <a:rPr lang="en-US" altLang="ko-KR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제도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4" name="직사각형 30"/>
            <p:cNvSpPr>
              <a:spLocks noChangeArrowheads="1"/>
            </p:cNvSpPr>
            <p:nvPr/>
          </p:nvSpPr>
          <p:spPr bwMode="auto">
            <a:xfrm>
              <a:off x="5135873" y="3290244"/>
              <a:ext cx="654609" cy="52294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성과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*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5" name="Rectangle 76"/>
            <p:cNvSpPr>
              <a:spLocks noChangeArrowheads="1"/>
            </p:cNvSpPr>
            <p:nvPr/>
          </p:nvSpPr>
          <p:spPr bwMode="auto">
            <a:xfrm>
              <a:off x="5805056" y="3297848"/>
              <a:ext cx="3611964" cy="49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91424" bIns="45712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자체 시설 보유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(40%),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성인 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외 비율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(42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%),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보조금 외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(89%) 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클럽 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수 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11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만개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회원 수 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2,750</a:t>
              </a:r>
              <a:r>
                <a:rPr kumimoji="0" lang="ko-KR" altLang="en-US" b="0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만명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인구 </a:t>
              </a:r>
              <a:r>
                <a:rPr kumimoji="0" lang="en-US" altLang="ko-KR" b="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35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%), 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  <p:sp>
          <p:nvSpPr>
            <p:cNvPr id="36" name="Rectangle 76"/>
            <p:cNvSpPr>
              <a:spLocks noChangeArrowheads="1"/>
            </p:cNvSpPr>
            <p:nvPr/>
          </p:nvSpPr>
          <p:spPr bwMode="auto">
            <a:xfrm>
              <a:off x="5805056" y="2708920"/>
              <a:ext cx="3535941" cy="49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91424" bIns="45712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비영리법인 등록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사업비 지원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조세 감면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무상임대 등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</a:p>
            <a:p>
              <a:pPr eaLnBrk="1" hangingPunct="1">
                <a:spcBef>
                  <a:spcPct val="20000"/>
                </a:spcBef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특정 연령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,/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계층 집중 억제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우수한 인프라 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대부분 무상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</a:t>
              </a:r>
              <a:endParaRPr kumimoji="0"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  <p:sp>
          <p:nvSpPr>
            <p:cNvPr id="37" name="Rectangle 76"/>
            <p:cNvSpPr>
              <a:spLocks noChangeArrowheads="1"/>
            </p:cNvSpPr>
            <p:nvPr/>
          </p:nvSpPr>
          <p:spPr bwMode="auto">
            <a:xfrm>
              <a:off x="5781092" y="3957125"/>
              <a:ext cx="3711996" cy="1600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91424" bIns="45712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1450" indent="-171450" eaLnBrk="1" hangingPunct="1">
                <a:spcBef>
                  <a:spcPts val="0"/>
                </a:spcBef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생활체육 중심으로 정부 주도의 전략적 육성</a:t>
              </a:r>
              <a:r>
                <a:rPr kumimoji="0" lang="en-US" altLang="ko-KR" sz="13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/>
              </a:r>
              <a:br>
                <a:rPr kumimoji="0" lang="en-US" altLang="ko-KR" sz="13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스포츠인프라 구축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전담조직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**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편성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캠페인 전개 등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)</a:t>
              </a:r>
              <a:endParaRPr kumimoji="0"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1450" indent="-171450" eaLnBrk="1" hangingPunct="1">
                <a:spcBef>
                  <a:spcPts val="0"/>
                </a:spcBef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클럽 회원 중심의 운영으로 자발성 극대화</a:t>
              </a:r>
              <a:r>
                <a:rPr kumimoji="0" lang="en-US" altLang="ko-KR" sz="140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/>
              </a:r>
              <a:br>
                <a:rPr kumimoji="0" lang="en-US" altLang="ko-KR" sz="1400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자원봉사 형태의 자발적 지도 및 행정 인력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, 88%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이상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)</a:t>
              </a:r>
            </a:p>
            <a:p>
              <a:pPr marL="171450" lvl="0" indent="-171450" eaLnBrk="1" hangingPunct="1">
                <a:spcBef>
                  <a:spcPts val="0"/>
                </a:spcBef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청소년 참여기회 보장</a:t>
              </a:r>
              <a:r>
                <a:rPr kumimoji="0" lang="en-US" altLang="ko-KR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회원의 </a:t>
              </a:r>
              <a:r>
                <a:rPr kumimoji="0" lang="en-US" altLang="ko-KR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20% </a:t>
              </a:r>
              <a:r>
                <a:rPr kumimoji="0" lang="ko-KR" altLang="en-US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이상</a:t>
              </a:r>
              <a:r>
                <a:rPr kumimoji="0" lang="en-US" altLang="ko-KR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)!</a:t>
              </a:r>
              <a:br>
                <a:rPr kumimoji="0" lang="en-US" altLang="ko-KR" sz="14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청소년회원 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20%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이상 확보 시 공공지원 확보 가능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) </a:t>
              </a:r>
              <a:endParaRPr kumimoji="0"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  <p:cxnSp>
          <p:nvCxnSpPr>
            <p:cNvPr id="38" name="직선 연결선 37"/>
            <p:cNvCxnSpPr/>
            <p:nvPr/>
          </p:nvCxnSpPr>
          <p:spPr bwMode="auto">
            <a:xfrm>
              <a:off x="5133020" y="3870825"/>
              <a:ext cx="4284000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</p:grpSp>
      <p:pic>
        <p:nvPicPr>
          <p:cNvPr id="48" name="Picture 4" descr="http://i1.search.daumcdn.net/cfile4/image/142E351496A2319C3D1D2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472" y="2645736"/>
            <a:ext cx="670132" cy="46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직사각형 48"/>
          <p:cNvSpPr/>
          <p:nvPr/>
        </p:nvSpPr>
        <p:spPr bwMode="auto">
          <a:xfrm>
            <a:off x="1388604" y="2528195"/>
            <a:ext cx="3406527" cy="693891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0" rIns="91440" bIns="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개방성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공공성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사회문제 해결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커뮤니티 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중심의 지역스포츠 클럽 운영</a:t>
            </a:r>
            <a:endParaRPr lang="ko-KR" altLang="en-US" sz="1300" i="1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직사각형 49"/>
          <p:cNvSpPr/>
          <p:nvPr/>
        </p:nvSpPr>
        <p:spPr bwMode="auto">
          <a:xfrm>
            <a:off x="5947665" y="2504565"/>
            <a:ext cx="3406527" cy="693891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0" rIns="91440" bIns="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긍정적 가치를 확인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육성을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 다양한 지원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시설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조세혜택 등</a:t>
            </a:r>
            <a:r>
              <a:rPr lang="en-US" altLang="ko-KR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300" i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실시</a:t>
            </a:r>
            <a:endParaRPr lang="ko-KR" altLang="en-US" sz="1300" i="1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1" name="Picture 6" descr="http://i1.search.daumcdn.net/cfile103/image/192E351496A20A3D0DA6F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9024" y="2670200"/>
            <a:ext cx="603888" cy="42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435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실행, 러너, 장거리, 적합, 여성, 크로스 컨트리, 선수, 지구력, 건강, 여자, 경쟁, 체육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76"/>
          <a:stretch/>
        </p:blipFill>
        <p:spPr bwMode="auto">
          <a:xfrm>
            <a:off x="704850" y="1233487"/>
            <a:ext cx="8496302" cy="485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제목 65"/>
          <p:cNvSpPr txBox="1">
            <a:spLocks/>
          </p:cNvSpPr>
          <p:nvPr/>
        </p:nvSpPr>
        <p:spPr bwMode="auto">
          <a:xfrm>
            <a:off x="1001027" y="1603519"/>
            <a:ext cx="7880801" cy="817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7943" tIns="38972" rIns="77943" bIns="38972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ko-KR" altLang="en-US" sz="2400" i="1" kern="0" dirty="0" smtClean="0">
                <a:solidFill>
                  <a:prstClr val="black"/>
                </a:solidFill>
                <a:latin typeface="Rix고딕 L" panose="02020603020101020101" pitchFamily="18" charset="-127"/>
                <a:ea typeface="Rix고딕 L" panose="02020603020101020101" pitchFamily="18" charset="-127"/>
              </a:rPr>
              <a:t>대한민국 스포츠는</a:t>
            </a:r>
            <a:r>
              <a:rPr lang="ko-KR" altLang="en-US" sz="2400" b="1" i="1" kern="0" dirty="0" smtClean="0">
                <a:solidFill>
                  <a:prstClr val="black"/>
                </a:solidFill>
                <a:latin typeface="Rix고딕 L" panose="02020603020101020101" pitchFamily="18" charset="-127"/>
                <a:ea typeface="Rix고딕 L" panose="02020603020101020101" pitchFamily="18" charset="-127"/>
              </a:rPr>
              <a:t> 이러한 </a:t>
            </a:r>
            <a:r>
              <a:rPr lang="en-US" altLang="ko-KR" sz="2400" b="1" i="1" kern="0" dirty="0" smtClean="0">
                <a:solidFill>
                  <a:prstClr val="black"/>
                </a:solidFill>
                <a:latin typeface="Rix고딕 L" panose="02020603020101020101" pitchFamily="18" charset="-127"/>
                <a:ea typeface="Rix고딕 L" panose="02020603020101020101" pitchFamily="18" charset="-127"/>
              </a:rPr>
              <a:t/>
            </a:r>
            <a:br>
              <a:rPr lang="en-US" altLang="ko-KR" sz="2400" b="1" i="1" kern="0" dirty="0" smtClean="0">
                <a:solidFill>
                  <a:prstClr val="black"/>
                </a:solidFill>
                <a:latin typeface="Rix고딕 L" panose="02020603020101020101" pitchFamily="18" charset="-127"/>
                <a:ea typeface="Rix고딕 L" panose="02020603020101020101" pitchFamily="18" charset="-127"/>
              </a:rPr>
            </a:br>
            <a:r>
              <a:rPr lang="ko-KR" altLang="en-US" sz="2400" b="1" i="1" kern="0" dirty="0" smtClean="0">
                <a:solidFill>
                  <a:prstClr val="black"/>
                </a:solidFill>
                <a:latin typeface="Rix고딕 L" panose="02020603020101020101" pitchFamily="18" charset="-127"/>
                <a:ea typeface="Rix고딕 L" panose="02020603020101020101" pitchFamily="18" charset="-127"/>
              </a:rPr>
              <a:t>스포츠의 긍정적 가치를 적합하게 확산하고 있는가</a:t>
            </a:r>
            <a:r>
              <a:rPr lang="en-US" altLang="ko-KR" sz="2400" b="1" i="1" kern="0" dirty="0" smtClean="0">
                <a:solidFill>
                  <a:prstClr val="black"/>
                </a:solidFill>
                <a:latin typeface="Rix고딕 L" panose="02020603020101020101" pitchFamily="18" charset="-127"/>
                <a:ea typeface="Rix고딕 L" panose="02020603020101020101" pitchFamily="18" charset="-127"/>
              </a:rPr>
              <a:t>?</a:t>
            </a:r>
          </a:p>
        </p:txBody>
      </p:sp>
      <p:pic>
        <p:nvPicPr>
          <p:cNvPr id="4" name="Picture 5" descr="C:\Users\Administrator\Downloads\question-1243504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2087" y="2940606"/>
            <a:ext cx="1331527" cy="236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681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88504" y="1412780"/>
            <a:ext cx="8928935" cy="396040"/>
            <a:chOff x="488504" y="1052736"/>
            <a:chExt cx="8928935" cy="396040"/>
          </a:xfrm>
        </p:grpSpPr>
        <p:sp>
          <p:nvSpPr>
            <p:cNvPr id="3" name="직사각형 2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271463" algn="l"/>
                </a:tabLst>
                <a:defRPr/>
              </a:pPr>
              <a:r>
                <a:rPr kumimoji="0" lang="ko-KR" altLang="en-US" sz="1600" kern="0" spc="-100" dirty="0" smtClean="0">
                  <a:solidFill>
                    <a:srgbClr val="1F497D">
                      <a:lumMod val="75000"/>
                    </a:srgb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대한민국 체육 현황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rgbClr val="4F81BD">
                <a:lumMod val="60000"/>
                <a:lumOff val="40000"/>
              </a:srgb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i="0" u="none" strike="noStrike" kern="0" cap="none" spc="-10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29428734"/>
              </p:ext>
            </p:extLst>
          </p:nvPr>
        </p:nvGraphicFramePr>
        <p:xfrm>
          <a:off x="899353" y="2168860"/>
          <a:ext cx="8095620" cy="3528392"/>
        </p:xfrm>
        <a:graphic>
          <a:graphicData uri="http://schemas.openxmlformats.org/drawingml/2006/table">
            <a:tbl>
              <a:tblPr firstRow="1" bandRow="1"/>
              <a:tblGrid>
                <a:gridCol w="40478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478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76419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C1DB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6419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C1DB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762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5942062" y="2221830"/>
            <a:ext cx="2124000" cy="288000"/>
          </a:xfrm>
          <a:prstGeom prst="rect">
            <a:avLst/>
          </a:prstGeom>
          <a:solidFill>
            <a:srgbClr val="0070C0"/>
          </a:solidFill>
          <a:ln w="3175">
            <a:noFill/>
            <a:prstDash val="dash"/>
          </a:ln>
        </p:spPr>
        <p:txBody>
          <a:bodyPr wrap="square" tIns="0" bIns="0" anchor="ctr">
            <a:noAutofit/>
          </a:bodyPr>
          <a:lstStyle/>
          <a:p>
            <a:pPr marL="82550" indent="-82550" algn="ctr">
              <a:spcBef>
                <a:spcPts val="0"/>
              </a:spcBef>
              <a:spcAft>
                <a:spcPts val="600"/>
              </a:spcAft>
            </a:pPr>
            <a:r>
              <a:rPr lang="ko-KR" altLang="en-US" sz="130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세대간 분절된 체육활동</a:t>
            </a:r>
            <a:endParaRPr lang="en-US" altLang="ko-KR" sz="1300" spc="-1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864085" y="3993514"/>
            <a:ext cx="2124000" cy="288000"/>
          </a:xfrm>
          <a:prstGeom prst="rect">
            <a:avLst/>
          </a:prstGeom>
          <a:solidFill>
            <a:srgbClr val="0070C0"/>
          </a:solidFill>
          <a:ln w="3175">
            <a:noFill/>
            <a:prstDash val="dash"/>
          </a:ln>
        </p:spPr>
        <p:txBody>
          <a:bodyPr wrap="square" tIns="0" bIns="0" anchor="ctr">
            <a:noAutofit/>
          </a:bodyPr>
          <a:lstStyle/>
          <a:p>
            <a:pPr marL="82550" indent="-82550" algn="ctr">
              <a:spcBef>
                <a:spcPts val="0"/>
              </a:spcBef>
              <a:spcAft>
                <a:spcPts val="600"/>
              </a:spcAft>
            </a:pPr>
            <a:r>
              <a:rPr lang="ko-KR" altLang="en-US" sz="130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기반을 잃어가는 학교운동부</a:t>
            </a:r>
            <a:endParaRPr lang="en-US" altLang="ko-KR" sz="1300" spc="-1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856656" y="2221830"/>
            <a:ext cx="2124000" cy="288000"/>
          </a:xfrm>
          <a:prstGeom prst="rect">
            <a:avLst/>
          </a:prstGeom>
          <a:solidFill>
            <a:srgbClr val="0070C0"/>
          </a:solidFill>
          <a:ln w="3175">
            <a:noFill/>
            <a:prstDash val="dash"/>
          </a:ln>
        </p:spPr>
        <p:txBody>
          <a:bodyPr wrap="square" tIns="0" bIns="0" anchor="ctr">
            <a:noAutofit/>
          </a:bodyPr>
          <a:lstStyle/>
          <a:p>
            <a:pPr marL="82550" indent="-82550" algn="ctr">
              <a:spcBef>
                <a:spcPts val="0"/>
              </a:spcBef>
              <a:spcAft>
                <a:spcPts val="600"/>
              </a:spcAft>
            </a:pPr>
            <a:r>
              <a:rPr lang="ko-KR" altLang="en-US" sz="130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저조한 체육활동 참가율</a:t>
            </a:r>
            <a:endParaRPr lang="en-US" altLang="ko-KR" sz="1300" spc="-1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976536" y="2567775"/>
            <a:ext cx="3810530" cy="81560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 </a:t>
            </a:r>
            <a:r>
              <a:rPr lang="en-US" altLang="ko-KR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 이상 참여율은 </a:t>
            </a:r>
            <a:r>
              <a:rPr lang="en-US" altLang="ko-KR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59.2%</a:t>
            </a:r>
            <a:r>
              <a:rPr lang="ko-KR" altLang="en-US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이나</a:t>
            </a:r>
            <a:endParaRPr lang="en-US" altLang="ko-KR" sz="1400" b="0" spc="-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 </a:t>
            </a:r>
            <a:r>
              <a:rPr lang="en-US" altLang="ko-KR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 이상 생활체육 참여율 </a:t>
            </a:r>
            <a:r>
              <a:rPr lang="en-US" altLang="ko-KR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38.1%</a:t>
            </a:r>
          </a:p>
          <a:p>
            <a:pPr marL="177800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주기적으로 운동을 하고 있지 않는 비율 </a:t>
            </a:r>
            <a:r>
              <a:rPr lang="en-US" altLang="ko-KR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62.1% </a:t>
            </a:r>
          </a:p>
        </p:txBody>
      </p:sp>
      <p:sp>
        <p:nvSpPr>
          <p:cNvPr id="21" name="직사각형 20"/>
          <p:cNvSpPr/>
          <p:nvPr/>
        </p:nvSpPr>
        <p:spPr bwMode="auto">
          <a:xfrm>
            <a:off x="4998549" y="2528900"/>
            <a:ext cx="3996423" cy="81560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7800" lvl="1" indent="-169863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생활체육동호인조직은</a:t>
            </a:r>
            <a:r>
              <a:rPr lang="en-US" altLang="ko-KR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spc="-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40</a:t>
            </a:r>
            <a:r>
              <a:rPr lang="ko-KR" altLang="en-US" sz="1400" spc="-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 이상 성인 </a:t>
            </a:r>
            <a:r>
              <a:rPr lang="ko-KR" altLang="en-US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중심</a:t>
            </a:r>
            <a:endParaRPr lang="en-US" altLang="ko-KR" sz="1400" b="0" spc="-1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lvl="1" indent="-169863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spc="-10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유청소년</a:t>
            </a:r>
            <a:r>
              <a:rPr lang="ko-KR" altLang="en-US" sz="1400" spc="-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스포츠활동은 학교 </a:t>
            </a:r>
            <a:r>
              <a:rPr lang="ko-KR" altLang="en-US" sz="1400" b="0" spc="-1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또는 학원에서 </a:t>
            </a:r>
            <a:r>
              <a:rPr lang="ko-KR" altLang="en-US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진행</a:t>
            </a:r>
            <a:endParaRPr lang="en-US" altLang="ko-KR" sz="1400" b="0" spc="-1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lvl="1" indent="-169863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학교 졸업 후 체육활동 중단</a:t>
            </a:r>
            <a:r>
              <a:rPr lang="en-US" altLang="ko-KR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(2/30</a:t>
            </a:r>
            <a:r>
              <a:rPr lang="ko-KR" altLang="en-US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 체육참여율 저조</a:t>
            </a:r>
            <a:r>
              <a:rPr lang="en-US" altLang="ko-KR" sz="1400" b="0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b="0" spc="-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992560" y="4329100"/>
            <a:ext cx="3810530" cy="81560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b="0" spc="-10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저출산이</a:t>
            </a:r>
            <a:r>
              <a:rPr lang="ko-KR" altLang="en-US" sz="1400" b="0" spc="-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진행됨에 따라 운동부 참가자 감소</a:t>
            </a:r>
            <a:endParaRPr lang="en-US" altLang="ko-KR" sz="1400" b="0" spc="-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spc="-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학교운동부팀</a:t>
            </a:r>
            <a:r>
              <a:rPr lang="en-US" altLang="ko-KR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선수 모두 감소 추세</a:t>
            </a:r>
            <a:endParaRPr lang="en-US" altLang="ko-KR" sz="1400" spc="-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운동부 운영을 포기하고 싶어하는 학교</a:t>
            </a:r>
            <a:r>
              <a:rPr lang="en-US" altLang="ko-KR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…</a:t>
            </a:r>
          </a:p>
        </p:txBody>
      </p:sp>
      <p:sp>
        <p:nvSpPr>
          <p:cNvPr id="23" name="직사각형 22"/>
          <p:cNvSpPr/>
          <p:nvPr/>
        </p:nvSpPr>
        <p:spPr bwMode="auto">
          <a:xfrm>
            <a:off x="5013014" y="4332300"/>
            <a:ext cx="3810530" cy="77713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ko-KR" altLang="en-US" sz="140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스포츠의  자발적인 지역사회 기여 활동 부족</a:t>
            </a:r>
            <a:endParaRPr lang="en-US" altLang="ko-KR" sz="1400" spc="-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lvl="1" indent="-177800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altLang="ko-KR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회성 대회</a:t>
            </a:r>
            <a:r>
              <a:rPr lang="en-US" altLang="ko-KR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0" spc="-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행사 자원봉사가 아닌 주민 자발성에 기초한 지역사회 기여활동 미흡</a:t>
            </a:r>
            <a:endParaRPr lang="en-US" altLang="ko-KR" sz="1400" b="0" spc="-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25" name="직선 연결선 2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대한민국 체육 현황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5954142" y="4004707"/>
            <a:ext cx="2124000" cy="288000"/>
          </a:xfrm>
          <a:prstGeom prst="rect">
            <a:avLst/>
          </a:prstGeom>
          <a:solidFill>
            <a:srgbClr val="0070C0"/>
          </a:solidFill>
          <a:ln w="3175">
            <a:noFill/>
            <a:prstDash val="dash"/>
          </a:ln>
        </p:spPr>
        <p:txBody>
          <a:bodyPr wrap="square" tIns="0" bIns="0" anchor="ctr">
            <a:noAutofit/>
          </a:bodyPr>
          <a:lstStyle/>
          <a:p>
            <a:pPr marL="82550" indent="-82550" algn="ctr">
              <a:spcBef>
                <a:spcPts val="0"/>
              </a:spcBef>
              <a:spcAft>
                <a:spcPts val="600"/>
              </a:spcAft>
            </a:pPr>
            <a:r>
              <a:rPr lang="ko-KR" altLang="en-US" sz="130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지역사회공헌 측면 부족</a:t>
            </a:r>
            <a:endParaRPr lang="en-US" altLang="ko-KR" sz="1300" spc="-1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Freeform 4"/>
          <p:cNvSpPr>
            <a:spLocks/>
          </p:cNvSpPr>
          <p:nvPr/>
        </p:nvSpPr>
        <p:spPr bwMode="auto">
          <a:xfrm rot="5400000">
            <a:off x="831493" y="3471378"/>
            <a:ext cx="610133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Freeform 4"/>
          <p:cNvSpPr>
            <a:spLocks/>
          </p:cNvSpPr>
          <p:nvPr/>
        </p:nvSpPr>
        <p:spPr bwMode="auto">
          <a:xfrm rot="5400000">
            <a:off x="4930690" y="3441999"/>
            <a:ext cx="610133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Freeform 4"/>
          <p:cNvSpPr>
            <a:spLocks/>
          </p:cNvSpPr>
          <p:nvPr/>
        </p:nvSpPr>
        <p:spPr bwMode="auto">
          <a:xfrm rot="5400000">
            <a:off x="4851947" y="5248186"/>
            <a:ext cx="610133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Freeform 4"/>
          <p:cNvSpPr>
            <a:spLocks/>
          </p:cNvSpPr>
          <p:nvPr/>
        </p:nvSpPr>
        <p:spPr bwMode="auto">
          <a:xfrm rot="5400000">
            <a:off x="898743" y="5295772"/>
            <a:ext cx="610133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00571" y="3349932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체육활동 참여수준의 </a:t>
            </a:r>
            <a:r>
              <a:rPr lang="ko-KR" altLang="en-US" sz="1200" spc="-100" dirty="0" err="1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질적향상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비율 확대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양적 증가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미참가자 참여모색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필요</a:t>
            </a:r>
            <a:endParaRPr lang="en-US" altLang="ko-KR" sz="1200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41032" y="3370439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err="1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유청소년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청년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성인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노인에 이르기 까지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/>
            </a:r>
            <a:b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함께 운동하고 즐길 수 있는 체육활동의 장 필요</a:t>
            </a:r>
            <a:endParaRPr lang="en-US" altLang="ko-KR" sz="1200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64568" y="5203920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엘리트선수 육성의 새로의 패러다임 필요</a:t>
            </a:r>
            <a:r>
              <a:rPr lang="en-US" altLang="ko-KR" sz="120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학교일반체육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체육활동 등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질적 향상 필요</a:t>
            </a:r>
            <a:endParaRPr lang="en-US" altLang="ko-KR" sz="1200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47565" y="5199583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스포츠를 통한 지역사회 기여와 이를 통한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스포츠의 공공성 확대 필요</a:t>
            </a:r>
            <a:endParaRPr lang="en-US" altLang="ko-KR" sz="1200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091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488504" y="1899448"/>
            <a:ext cx="8928546" cy="4176441"/>
          </a:xfrm>
          <a:prstGeom prst="roundRect">
            <a:avLst>
              <a:gd name="adj" fmla="val 1908"/>
            </a:avLst>
          </a:prstGeom>
          <a:solidFill>
            <a:schemeClr val="accent3">
              <a:lumMod val="20000"/>
              <a:lumOff val="80000"/>
              <a:alpha val="10000"/>
            </a:schemeClr>
          </a:solidFill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7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6099" y="6150496"/>
            <a:ext cx="86273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9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국민생활체육참여 실태조사</a:t>
            </a:r>
            <a:r>
              <a:rPr lang="en-US" altLang="ko-KR" sz="9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문화체육관광부</a:t>
            </a:r>
            <a:r>
              <a:rPr lang="en-US" altLang="ko-KR" sz="9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(2017) </a:t>
            </a:r>
            <a:r>
              <a:rPr lang="ko-KR" altLang="en-US" sz="9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8" name="Rectangle 26"/>
          <p:cNvSpPr>
            <a:spLocks noChangeArrowheads="1"/>
          </p:cNvSpPr>
          <p:nvPr/>
        </p:nvSpPr>
        <p:spPr bwMode="gray">
          <a:xfrm>
            <a:off x="631573" y="1331476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주기적으로 운동하지 않는 국민 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62%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를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어떻게 움직이게 만들 것인가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2200" i="1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4488" y="1994912"/>
            <a:ext cx="459483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altLang="ko-KR" sz="13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2017 </a:t>
            </a:r>
            <a:r>
              <a:rPr lang="ko-KR" altLang="en-US" sz="13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대한민국 생활체육참여율</a:t>
            </a:r>
            <a:r>
              <a:rPr lang="en-US" altLang="ko-KR" sz="13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(%)*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5770987" y="1988840"/>
            <a:ext cx="3471765" cy="276999"/>
            <a:chOff x="2581591" y="2708920"/>
            <a:chExt cx="3405600" cy="276999"/>
          </a:xfrm>
        </p:grpSpPr>
        <p:cxnSp>
          <p:nvCxnSpPr>
            <p:cNvPr id="24" name="직선 연결선 23"/>
            <p:cNvCxnSpPr/>
            <p:nvPr/>
          </p:nvCxnSpPr>
          <p:spPr bwMode="auto">
            <a:xfrm>
              <a:off x="2581591" y="2980360"/>
              <a:ext cx="3405600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5" name="TextBox 24"/>
            <p:cNvSpPr txBox="1"/>
            <p:nvPr/>
          </p:nvSpPr>
          <p:spPr>
            <a:xfrm>
              <a:off x="2753210" y="2708920"/>
              <a:ext cx="32339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국민의 생활체육 참여 수</a:t>
              </a:r>
              <a:r>
                <a: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준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5976477" y="3003339"/>
            <a:ext cx="3337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과거 대비 주 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규칙적으로 체육활동에 참여하는 비율이 지속적으로 높아져 가고 있음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82592" y="3615407"/>
            <a:ext cx="3409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규칙적으로 참여하는 비율을 높임과 동시에  운동에 전혀 참여하지 않고 있는 그룹을 참여로 이끌어 낼 수 있는 방안 필요</a:t>
            </a:r>
            <a:endParaRPr lang="en-US" altLang="ko-KR" sz="1200" b="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73079" y="2420888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</a:t>
            </a:r>
            <a:r>
              <a:rPr lang="en-US" altLang="ko-KR" sz="120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참여하는 비율이 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38.2%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20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주기적으로 참여하지 않는 비율이 약 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62%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수준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9" name="이등변 삼각형 28"/>
          <p:cNvSpPr/>
          <p:nvPr/>
        </p:nvSpPr>
        <p:spPr bwMode="auto">
          <a:xfrm rot="10800000">
            <a:off x="5673112" y="3825045"/>
            <a:ext cx="288000" cy="216000"/>
          </a:xfrm>
          <a:prstGeom prst="triangle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 bwMode="auto">
          <a:xfrm>
            <a:off x="5921472" y="4796129"/>
            <a:ext cx="3239914" cy="101285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36000" tIns="72000" rIns="36000" bIns="45720" numCol="1" rtlCol="0" anchor="ctr" anchorCtr="0" compatLnSpc="1">
            <a:prstTxWarp prst="textNoShape">
              <a:avLst/>
            </a:prstTxWarp>
          </a:bodyPr>
          <a:lstStyle/>
          <a:p>
            <a:pPr marL="177800" indent="-177800" algn="ctr"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ko-KR" altLang="en-US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참가 수준의 질적 </a:t>
            </a:r>
            <a: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양적 확대 필요</a:t>
            </a:r>
            <a: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lang="en-US" altLang="ko-KR" sz="2000" i="1" spc="-10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아래쪽 화살표 30"/>
          <p:cNvSpPr/>
          <p:nvPr/>
        </p:nvSpPr>
        <p:spPr bwMode="auto">
          <a:xfrm>
            <a:off x="6994082" y="4340838"/>
            <a:ext cx="1249240" cy="384306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le 11"/>
          <p:cNvSpPr>
            <a:spLocks noChangeArrowheads="1"/>
          </p:cNvSpPr>
          <p:nvPr/>
        </p:nvSpPr>
        <p:spPr bwMode="gray">
          <a:xfrm>
            <a:off x="5843629" y="4804244"/>
            <a:ext cx="3454119" cy="1033394"/>
          </a:xfrm>
          <a:prstGeom prst="rect">
            <a:avLst/>
          </a:prstGeom>
          <a:noFill/>
          <a:ln w="12700" algn="ctr">
            <a:solidFill>
              <a:srgbClr val="C00000"/>
            </a:solidFill>
            <a:prstDash val="sysDash"/>
            <a:round/>
            <a:headEnd/>
            <a:tailEnd/>
          </a:ln>
          <a:effectLst/>
        </p:spPr>
        <p:txBody>
          <a:bodyPr anchor="ctr"/>
          <a:lstStyle/>
          <a:p>
            <a:pPr marL="1433513" eaLnBrk="0" hangingPunct="0">
              <a:defRPr/>
            </a:pPr>
            <a:endParaRPr lang="ko-KR" altLang="ko-KR" sz="7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이등변 삼각형 32"/>
          <p:cNvSpPr/>
          <p:nvPr/>
        </p:nvSpPr>
        <p:spPr bwMode="auto">
          <a:xfrm>
            <a:off x="5637076" y="3140992"/>
            <a:ext cx="288000" cy="21600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5" name="차트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63585433"/>
              </p:ext>
            </p:extLst>
          </p:nvPr>
        </p:nvGraphicFramePr>
        <p:xfrm>
          <a:off x="640035" y="2540346"/>
          <a:ext cx="4572000" cy="3156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6" name="그룹 35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37" name="직선 연결선 36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대한민국 체육 현황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체육 참여 측면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" name="직사각형 21"/>
          <p:cNvSpPr/>
          <p:nvPr/>
        </p:nvSpPr>
        <p:spPr bwMode="auto">
          <a:xfrm>
            <a:off x="639424" y="2585628"/>
            <a:ext cx="2045324" cy="3252010"/>
          </a:xfrm>
          <a:prstGeom prst="rect">
            <a:avLst/>
          </a:prstGeom>
          <a:solidFill>
            <a:srgbClr val="C00000">
              <a:alpha val="10000"/>
            </a:srgbClr>
          </a:solidFill>
          <a:ln w="6350" algn="ctr">
            <a:solidFill>
              <a:srgbClr val="C00000"/>
            </a:solidFill>
            <a:prstDash val="dash"/>
            <a:round/>
            <a:headEnd/>
            <a:tailEnd/>
          </a:ln>
        </p:spPr>
        <p:txBody>
          <a:bodyPr wrap="square" lIns="36000" rIns="36000" anchor="ctr"/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US" altLang="ko-KR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36576" y="2653171"/>
            <a:ext cx="9710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altLang="ko-KR" sz="1600" i="1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62.1%</a:t>
            </a:r>
          </a:p>
        </p:txBody>
      </p:sp>
    </p:spTree>
    <p:extLst>
      <p:ext uri="{BB962C8B-B14F-4D97-AF65-F5344CB8AC3E}">
        <p14:creationId xmlns:p14="http://schemas.microsoft.com/office/powerpoint/2010/main" xmlns="" val="62980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AutoShape 6"/>
          <p:cNvSpPr>
            <a:spLocks noChangeArrowheads="1"/>
          </p:cNvSpPr>
          <p:nvPr/>
        </p:nvSpPr>
        <p:spPr bwMode="auto">
          <a:xfrm>
            <a:off x="488504" y="1899448"/>
            <a:ext cx="8928546" cy="4176441"/>
          </a:xfrm>
          <a:prstGeom prst="roundRect">
            <a:avLst>
              <a:gd name="adj" fmla="val 1908"/>
            </a:avLst>
          </a:prstGeom>
          <a:solidFill>
            <a:schemeClr val="accent3">
              <a:lumMod val="20000"/>
              <a:lumOff val="80000"/>
              <a:alpha val="10000"/>
            </a:schemeClr>
          </a:solidFill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7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5907186" y="2060871"/>
            <a:ext cx="3278922" cy="276999"/>
            <a:chOff x="2581591" y="2708920"/>
            <a:chExt cx="3405600" cy="276999"/>
          </a:xfrm>
        </p:grpSpPr>
        <p:cxnSp>
          <p:nvCxnSpPr>
            <p:cNvPr id="37" name="직선 연결선 36"/>
            <p:cNvCxnSpPr/>
            <p:nvPr/>
          </p:nvCxnSpPr>
          <p:spPr bwMode="auto">
            <a:xfrm>
              <a:off x="2581591" y="2980360"/>
              <a:ext cx="3405600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8" name="TextBox 37"/>
            <p:cNvSpPr txBox="1"/>
            <p:nvPr/>
          </p:nvSpPr>
          <p:spPr>
            <a:xfrm>
              <a:off x="2753210" y="2708920"/>
              <a:ext cx="32339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동호회 활성화의 한계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721631" y="2435455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동호회는 스포츠를 즐기는 사람들의 임의 단체로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br>
              <a:rPr lang="en-US" altLang="ko-KR" sz="12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u="sng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시장의 자율성에 기반한 사적재</a:t>
            </a:r>
            <a:r>
              <a:rPr lang="en-US" altLang="ko-KR" sz="1200" u="sng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8504" y="6114782"/>
            <a:ext cx="86273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*  </a:t>
            </a:r>
            <a:r>
              <a:rPr lang="ko-KR" altLang="en-US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국민생활체육회 등록 동호인 온라인 시스템 통계자료</a:t>
            </a:r>
            <a:r>
              <a:rPr lang="en-US" altLang="ko-KR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(2014</a:t>
            </a:r>
            <a:r>
              <a:rPr lang="ko-KR" altLang="en-US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lang="en-US" altLang="ko-KR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** </a:t>
            </a:r>
            <a:r>
              <a:rPr lang="ko-KR" altLang="en-US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국민생활체육참여 실태조사</a:t>
            </a:r>
            <a:r>
              <a:rPr lang="en-US" altLang="ko-KR" sz="800" b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문화체육관광부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(2012), ***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생활체육동호회 운영실태조사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_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웨슬리퀘스트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(2013)</a:t>
            </a:r>
            <a:endParaRPr lang="en-US" altLang="ko-KR" sz="8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Rectangle 26"/>
          <p:cNvSpPr>
            <a:spLocks noChangeArrowheads="1"/>
          </p:cNvSpPr>
          <p:nvPr/>
        </p:nvSpPr>
        <p:spPr bwMode="gray">
          <a:xfrm>
            <a:off x="631573" y="1323834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단일종목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단일세대 중심의 동호회만으로는 체육저변 확대에 한계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…</a:t>
            </a:r>
            <a:endParaRPr lang="ko-KR" altLang="en-US" sz="2200" i="1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Freeform 4"/>
          <p:cNvSpPr>
            <a:spLocks/>
          </p:cNvSpPr>
          <p:nvPr/>
        </p:nvSpPr>
        <p:spPr bwMode="auto">
          <a:xfrm rot="5400000">
            <a:off x="2509909" y="2970371"/>
            <a:ext cx="821930" cy="174180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9424" y="2476735"/>
            <a:ext cx="2104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동호인 연령별 비율</a:t>
            </a:r>
            <a:r>
              <a:rPr lang="en-US" altLang="ko-KR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83968" y="3465004"/>
            <a:ext cx="2104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동호인 성별 비율</a:t>
            </a:r>
            <a:r>
              <a:rPr lang="en-US" altLang="ko-KR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**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1666" y="2060871"/>
            <a:ext cx="4594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4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성인 및 남성 위주의 폐쇄적인 생활체육 동호회</a:t>
            </a:r>
            <a:endParaRPr lang="en-US" altLang="ko-KR" sz="1400" spc="-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052453" y="2529206"/>
            <a:ext cx="2428059" cy="101874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>
              <a:spcBef>
                <a:spcPts val="600"/>
              </a:spcBef>
            </a:pPr>
            <a:r>
              <a:rPr lang="ko-KR" altLang="en-US" sz="1200" u="sng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성인 중심의 편중된 회원</a:t>
            </a:r>
            <a:endParaRPr lang="en-US" altLang="ko-KR" sz="1200" u="sng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성인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중심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(76.7%)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활동이 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진행되고 있어 다연령 계층이 참여할 수 있는 공공성 미흡</a:t>
            </a:r>
            <a:endParaRPr lang="en-US" altLang="ko-KR" sz="1200" b="0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074" y="2572199"/>
            <a:ext cx="2001494" cy="8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801" y="3698550"/>
            <a:ext cx="1517723" cy="1176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808" y="4931592"/>
            <a:ext cx="1713165" cy="1106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600152" y="4655731"/>
            <a:ext cx="2104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동호인 참가 이점</a:t>
            </a:r>
            <a:r>
              <a:rPr lang="en-US" altLang="ko-KR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***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2453" y="3651171"/>
            <a:ext cx="2428059" cy="116525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>
              <a:spcBef>
                <a:spcPts val="600"/>
              </a:spcBef>
            </a:pPr>
            <a:r>
              <a:rPr lang="ko-KR" altLang="en-US" sz="1200" u="sng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남성 중심의 일방적인 참여</a:t>
            </a:r>
            <a:endParaRPr lang="en-US" altLang="ko-KR" sz="1200" u="sng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남성 비율</a:t>
            </a:r>
            <a:r>
              <a:rPr lang="en-US" altLang="ko-KR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(73%)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여성</a:t>
            </a:r>
            <a:r>
              <a:rPr lang="en-US" altLang="ko-KR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(27%)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약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</a:t>
            </a:r>
            <a:r>
              <a:rPr lang="en-US" altLang="ko-KR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체육활동에 참여하는 여성의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7.4%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만이 동호회에 가입함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남성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20.3%).**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052453" y="4915196"/>
            <a:ext cx="2428059" cy="101874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>
              <a:spcBef>
                <a:spcPts val="600"/>
              </a:spcBef>
            </a:pPr>
            <a:r>
              <a:rPr lang="ko-KR" altLang="en-US" sz="1200" u="sng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동일 경기력을 가진 폐쇄적 구조</a:t>
            </a:r>
            <a:endParaRPr lang="en-US" altLang="ko-KR" sz="1200" u="sng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동일 경기력 중심의 구조로 인해 초보자 등 생활체육 초기 참여 활성화 저해</a:t>
            </a:r>
            <a:endParaRPr lang="en-US" altLang="ko-KR" sz="1200" b="0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직사각형 52"/>
          <p:cNvSpPr/>
          <p:nvPr/>
        </p:nvSpPr>
        <p:spPr bwMode="auto">
          <a:xfrm>
            <a:off x="639424" y="4931592"/>
            <a:ext cx="1778526" cy="202301"/>
          </a:xfrm>
          <a:prstGeom prst="rect">
            <a:avLst/>
          </a:prstGeom>
          <a:solidFill>
            <a:srgbClr val="C00000">
              <a:alpha val="10000"/>
            </a:srgbClr>
          </a:solidFill>
          <a:ln w="6350" algn="ctr">
            <a:solidFill>
              <a:srgbClr val="C00000"/>
            </a:solidFill>
            <a:prstDash val="dash"/>
            <a:round/>
            <a:headEnd/>
            <a:tailEnd/>
          </a:ln>
        </p:spPr>
        <p:txBody>
          <a:bodyPr wrap="square" lIns="36000" rIns="36000" anchor="ctr"/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US" altLang="ko-KR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Freeform 4"/>
          <p:cNvSpPr>
            <a:spLocks/>
          </p:cNvSpPr>
          <p:nvPr/>
        </p:nvSpPr>
        <p:spPr bwMode="auto">
          <a:xfrm rot="5400000">
            <a:off x="2509909" y="4119440"/>
            <a:ext cx="821930" cy="174180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Freeform 4"/>
          <p:cNvSpPr>
            <a:spLocks/>
          </p:cNvSpPr>
          <p:nvPr/>
        </p:nvSpPr>
        <p:spPr bwMode="auto">
          <a:xfrm rot="5400000">
            <a:off x="2509909" y="5308969"/>
            <a:ext cx="821930" cy="174180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Freeform 7"/>
          <p:cNvSpPr>
            <a:spLocks/>
          </p:cNvSpPr>
          <p:nvPr/>
        </p:nvSpPr>
        <p:spPr bwMode="gray">
          <a:xfrm>
            <a:off x="1641375" y="2727378"/>
            <a:ext cx="200361" cy="167910"/>
          </a:xfrm>
          <a:custGeom>
            <a:avLst/>
            <a:gdLst/>
            <a:ahLst/>
            <a:cxnLst>
              <a:cxn ang="0">
                <a:pos x="1206" y="368"/>
              </a:cxn>
              <a:cxn ang="0">
                <a:pos x="1118" y="471"/>
              </a:cxn>
              <a:cxn ang="0">
                <a:pos x="1021" y="590"/>
              </a:cxn>
              <a:cxn ang="0">
                <a:pos x="926" y="725"/>
              </a:cxn>
              <a:cxn ang="0">
                <a:pos x="827" y="866"/>
              </a:cxn>
              <a:cxn ang="0">
                <a:pos x="739" y="1000"/>
              </a:cxn>
              <a:cxn ang="0">
                <a:pos x="662" y="1126"/>
              </a:cxn>
              <a:cxn ang="0">
                <a:pos x="601" y="1242"/>
              </a:cxn>
              <a:cxn ang="0">
                <a:pos x="490" y="1353"/>
              </a:cxn>
              <a:cxn ang="0">
                <a:pos x="444" y="1383"/>
              </a:cxn>
              <a:cxn ang="0">
                <a:pos x="402" y="1415"/>
              </a:cxn>
              <a:cxn ang="0">
                <a:pos x="371" y="1437"/>
              </a:cxn>
              <a:cxn ang="0">
                <a:pos x="352" y="1460"/>
              </a:cxn>
              <a:cxn ang="0">
                <a:pos x="341" y="1430"/>
              </a:cxn>
              <a:cxn ang="0">
                <a:pos x="329" y="1387"/>
              </a:cxn>
              <a:cxn ang="0">
                <a:pos x="310" y="1342"/>
              </a:cxn>
              <a:cxn ang="0">
                <a:pos x="288" y="1284"/>
              </a:cxn>
              <a:cxn ang="0">
                <a:pos x="238" y="1176"/>
              </a:cxn>
              <a:cxn ang="0">
                <a:pos x="206" y="1108"/>
              </a:cxn>
              <a:cxn ang="0">
                <a:pos x="176" y="1047"/>
              </a:cxn>
              <a:cxn ang="0">
                <a:pos x="145" y="1000"/>
              </a:cxn>
              <a:cxn ang="0">
                <a:pos x="115" y="962"/>
              </a:cxn>
              <a:cxn ang="0">
                <a:pos x="85" y="931"/>
              </a:cxn>
              <a:cxn ang="0">
                <a:pos x="53" y="904"/>
              </a:cxn>
              <a:cxn ang="0">
                <a:pos x="20" y="889"/>
              </a:cxn>
              <a:cxn ang="0">
                <a:pos x="30" y="851"/>
              </a:cxn>
              <a:cxn ang="0">
                <a:pos x="88" y="801"/>
              </a:cxn>
              <a:cxn ang="0">
                <a:pos x="145" y="770"/>
              </a:cxn>
              <a:cxn ang="0">
                <a:pos x="199" y="755"/>
              </a:cxn>
              <a:cxn ang="0">
                <a:pos x="245" y="755"/>
              </a:cxn>
              <a:cxn ang="0">
                <a:pos x="291" y="786"/>
              </a:cxn>
              <a:cxn ang="0">
                <a:pos x="337" y="843"/>
              </a:cxn>
              <a:cxn ang="0">
                <a:pos x="386" y="931"/>
              </a:cxn>
              <a:cxn ang="0">
                <a:pos x="448" y="1065"/>
              </a:cxn>
              <a:cxn ang="0">
                <a:pos x="562" y="893"/>
              </a:cxn>
              <a:cxn ang="0">
                <a:pos x="700" y="713"/>
              </a:cxn>
              <a:cxn ang="0">
                <a:pos x="868" y="518"/>
              </a:cxn>
              <a:cxn ang="0">
                <a:pos x="1064" y="318"/>
              </a:cxn>
              <a:cxn ang="0">
                <a:pos x="1290" y="96"/>
              </a:cxn>
              <a:cxn ang="0">
                <a:pos x="1247" y="318"/>
              </a:cxn>
            </a:cxnLst>
            <a:rect l="0" t="0" r="r" b="b"/>
            <a:pathLst>
              <a:path w="1550" h="1460">
                <a:moveTo>
                  <a:pt x="1247" y="318"/>
                </a:moveTo>
                <a:lnTo>
                  <a:pt x="1206" y="368"/>
                </a:lnTo>
                <a:lnTo>
                  <a:pt x="1159" y="418"/>
                </a:lnTo>
                <a:lnTo>
                  <a:pt x="1118" y="471"/>
                </a:lnTo>
                <a:lnTo>
                  <a:pt x="1068" y="529"/>
                </a:lnTo>
                <a:lnTo>
                  <a:pt x="1021" y="590"/>
                </a:lnTo>
                <a:lnTo>
                  <a:pt x="976" y="655"/>
                </a:lnTo>
                <a:lnTo>
                  <a:pt x="926" y="725"/>
                </a:lnTo>
                <a:lnTo>
                  <a:pt x="876" y="793"/>
                </a:lnTo>
                <a:lnTo>
                  <a:pt x="827" y="866"/>
                </a:lnTo>
                <a:lnTo>
                  <a:pt x="780" y="935"/>
                </a:lnTo>
                <a:lnTo>
                  <a:pt x="739" y="1000"/>
                </a:lnTo>
                <a:lnTo>
                  <a:pt x="697" y="1065"/>
                </a:lnTo>
                <a:lnTo>
                  <a:pt x="662" y="1126"/>
                </a:lnTo>
                <a:lnTo>
                  <a:pt x="627" y="1184"/>
                </a:lnTo>
                <a:lnTo>
                  <a:pt x="601" y="1242"/>
                </a:lnTo>
                <a:lnTo>
                  <a:pt x="574" y="1295"/>
                </a:lnTo>
                <a:lnTo>
                  <a:pt x="490" y="1353"/>
                </a:lnTo>
                <a:lnTo>
                  <a:pt x="467" y="1368"/>
                </a:lnTo>
                <a:lnTo>
                  <a:pt x="444" y="1383"/>
                </a:lnTo>
                <a:lnTo>
                  <a:pt x="421" y="1399"/>
                </a:lnTo>
                <a:lnTo>
                  <a:pt x="402" y="1415"/>
                </a:lnTo>
                <a:lnTo>
                  <a:pt x="386" y="1425"/>
                </a:lnTo>
                <a:lnTo>
                  <a:pt x="371" y="1437"/>
                </a:lnTo>
                <a:lnTo>
                  <a:pt x="360" y="1448"/>
                </a:lnTo>
                <a:lnTo>
                  <a:pt x="352" y="1460"/>
                </a:lnTo>
                <a:lnTo>
                  <a:pt x="344" y="1445"/>
                </a:lnTo>
                <a:lnTo>
                  <a:pt x="341" y="1430"/>
                </a:lnTo>
                <a:lnTo>
                  <a:pt x="333" y="1410"/>
                </a:lnTo>
                <a:lnTo>
                  <a:pt x="329" y="1387"/>
                </a:lnTo>
                <a:lnTo>
                  <a:pt x="318" y="1365"/>
                </a:lnTo>
                <a:lnTo>
                  <a:pt x="310" y="1342"/>
                </a:lnTo>
                <a:lnTo>
                  <a:pt x="299" y="1314"/>
                </a:lnTo>
                <a:lnTo>
                  <a:pt x="288" y="1284"/>
                </a:lnTo>
                <a:lnTo>
                  <a:pt x="256" y="1214"/>
                </a:lnTo>
                <a:lnTo>
                  <a:pt x="238" y="1176"/>
                </a:lnTo>
                <a:lnTo>
                  <a:pt x="223" y="1138"/>
                </a:lnTo>
                <a:lnTo>
                  <a:pt x="206" y="1108"/>
                </a:lnTo>
                <a:lnTo>
                  <a:pt x="191" y="1077"/>
                </a:lnTo>
                <a:lnTo>
                  <a:pt x="176" y="1047"/>
                </a:lnTo>
                <a:lnTo>
                  <a:pt x="161" y="1023"/>
                </a:lnTo>
                <a:lnTo>
                  <a:pt x="145" y="1000"/>
                </a:lnTo>
                <a:lnTo>
                  <a:pt x="130" y="981"/>
                </a:lnTo>
                <a:lnTo>
                  <a:pt x="115" y="962"/>
                </a:lnTo>
                <a:lnTo>
                  <a:pt x="100" y="947"/>
                </a:lnTo>
                <a:lnTo>
                  <a:pt x="85" y="931"/>
                </a:lnTo>
                <a:lnTo>
                  <a:pt x="69" y="916"/>
                </a:lnTo>
                <a:lnTo>
                  <a:pt x="53" y="904"/>
                </a:lnTo>
                <a:lnTo>
                  <a:pt x="35" y="897"/>
                </a:lnTo>
                <a:lnTo>
                  <a:pt x="20" y="889"/>
                </a:lnTo>
                <a:lnTo>
                  <a:pt x="0" y="881"/>
                </a:lnTo>
                <a:lnTo>
                  <a:pt x="30" y="851"/>
                </a:lnTo>
                <a:lnTo>
                  <a:pt x="62" y="824"/>
                </a:lnTo>
                <a:lnTo>
                  <a:pt x="88" y="801"/>
                </a:lnTo>
                <a:lnTo>
                  <a:pt x="118" y="786"/>
                </a:lnTo>
                <a:lnTo>
                  <a:pt x="145" y="770"/>
                </a:lnTo>
                <a:lnTo>
                  <a:pt x="173" y="758"/>
                </a:lnTo>
                <a:lnTo>
                  <a:pt x="199" y="755"/>
                </a:lnTo>
                <a:lnTo>
                  <a:pt x="226" y="751"/>
                </a:lnTo>
                <a:lnTo>
                  <a:pt x="245" y="755"/>
                </a:lnTo>
                <a:lnTo>
                  <a:pt x="268" y="766"/>
                </a:lnTo>
                <a:lnTo>
                  <a:pt x="291" y="786"/>
                </a:lnTo>
                <a:lnTo>
                  <a:pt x="314" y="813"/>
                </a:lnTo>
                <a:lnTo>
                  <a:pt x="337" y="843"/>
                </a:lnTo>
                <a:lnTo>
                  <a:pt x="364" y="886"/>
                </a:lnTo>
                <a:lnTo>
                  <a:pt x="386" y="931"/>
                </a:lnTo>
                <a:lnTo>
                  <a:pt x="414" y="985"/>
                </a:lnTo>
                <a:lnTo>
                  <a:pt x="448" y="1065"/>
                </a:lnTo>
                <a:lnTo>
                  <a:pt x="502" y="981"/>
                </a:lnTo>
                <a:lnTo>
                  <a:pt x="562" y="893"/>
                </a:lnTo>
                <a:lnTo>
                  <a:pt x="627" y="805"/>
                </a:lnTo>
                <a:lnTo>
                  <a:pt x="700" y="713"/>
                </a:lnTo>
                <a:lnTo>
                  <a:pt x="780" y="617"/>
                </a:lnTo>
                <a:lnTo>
                  <a:pt x="868" y="518"/>
                </a:lnTo>
                <a:lnTo>
                  <a:pt x="965" y="421"/>
                </a:lnTo>
                <a:lnTo>
                  <a:pt x="1064" y="318"/>
                </a:lnTo>
                <a:lnTo>
                  <a:pt x="1175" y="207"/>
                </a:lnTo>
                <a:lnTo>
                  <a:pt x="1290" y="96"/>
                </a:lnTo>
                <a:lnTo>
                  <a:pt x="1550" y="0"/>
                </a:lnTo>
                <a:lnTo>
                  <a:pt x="1247" y="318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2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Freeform 7"/>
          <p:cNvSpPr>
            <a:spLocks/>
          </p:cNvSpPr>
          <p:nvPr/>
        </p:nvSpPr>
        <p:spPr bwMode="gray">
          <a:xfrm>
            <a:off x="1895775" y="3856974"/>
            <a:ext cx="200361" cy="167910"/>
          </a:xfrm>
          <a:custGeom>
            <a:avLst/>
            <a:gdLst/>
            <a:ahLst/>
            <a:cxnLst>
              <a:cxn ang="0">
                <a:pos x="1206" y="368"/>
              </a:cxn>
              <a:cxn ang="0">
                <a:pos x="1118" y="471"/>
              </a:cxn>
              <a:cxn ang="0">
                <a:pos x="1021" y="590"/>
              </a:cxn>
              <a:cxn ang="0">
                <a:pos x="926" y="725"/>
              </a:cxn>
              <a:cxn ang="0">
                <a:pos x="827" y="866"/>
              </a:cxn>
              <a:cxn ang="0">
                <a:pos x="739" y="1000"/>
              </a:cxn>
              <a:cxn ang="0">
                <a:pos x="662" y="1126"/>
              </a:cxn>
              <a:cxn ang="0">
                <a:pos x="601" y="1242"/>
              </a:cxn>
              <a:cxn ang="0">
                <a:pos x="490" y="1353"/>
              </a:cxn>
              <a:cxn ang="0">
                <a:pos x="444" y="1383"/>
              </a:cxn>
              <a:cxn ang="0">
                <a:pos x="402" y="1415"/>
              </a:cxn>
              <a:cxn ang="0">
                <a:pos x="371" y="1437"/>
              </a:cxn>
              <a:cxn ang="0">
                <a:pos x="352" y="1460"/>
              </a:cxn>
              <a:cxn ang="0">
                <a:pos x="341" y="1430"/>
              </a:cxn>
              <a:cxn ang="0">
                <a:pos x="329" y="1387"/>
              </a:cxn>
              <a:cxn ang="0">
                <a:pos x="310" y="1342"/>
              </a:cxn>
              <a:cxn ang="0">
                <a:pos x="288" y="1284"/>
              </a:cxn>
              <a:cxn ang="0">
                <a:pos x="238" y="1176"/>
              </a:cxn>
              <a:cxn ang="0">
                <a:pos x="206" y="1108"/>
              </a:cxn>
              <a:cxn ang="0">
                <a:pos x="176" y="1047"/>
              </a:cxn>
              <a:cxn ang="0">
                <a:pos x="145" y="1000"/>
              </a:cxn>
              <a:cxn ang="0">
                <a:pos x="115" y="962"/>
              </a:cxn>
              <a:cxn ang="0">
                <a:pos x="85" y="931"/>
              </a:cxn>
              <a:cxn ang="0">
                <a:pos x="53" y="904"/>
              </a:cxn>
              <a:cxn ang="0">
                <a:pos x="20" y="889"/>
              </a:cxn>
              <a:cxn ang="0">
                <a:pos x="30" y="851"/>
              </a:cxn>
              <a:cxn ang="0">
                <a:pos x="88" y="801"/>
              </a:cxn>
              <a:cxn ang="0">
                <a:pos x="145" y="770"/>
              </a:cxn>
              <a:cxn ang="0">
                <a:pos x="199" y="755"/>
              </a:cxn>
              <a:cxn ang="0">
                <a:pos x="245" y="755"/>
              </a:cxn>
              <a:cxn ang="0">
                <a:pos x="291" y="786"/>
              </a:cxn>
              <a:cxn ang="0">
                <a:pos x="337" y="843"/>
              </a:cxn>
              <a:cxn ang="0">
                <a:pos x="386" y="931"/>
              </a:cxn>
              <a:cxn ang="0">
                <a:pos x="448" y="1065"/>
              </a:cxn>
              <a:cxn ang="0">
                <a:pos x="562" y="893"/>
              </a:cxn>
              <a:cxn ang="0">
                <a:pos x="700" y="713"/>
              </a:cxn>
              <a:cxn ang="0">
                <a:pos x="868" y="518"/>
              </a:cxn>
              <a:cxn ang="0">
                <a:pos x="1064" y="318"/>
              </a:cxn>
              <a:cxn ang="0">
                <a:pos x="1290" y="96"/>
              </a:cxn>
              <a:cxn ang="0">
                <a:pos x="1247" y="318"/>
              </a:cxn>
            </a:cxnLst>
            <a:rect l="0" t="0" r="r" b="b"/>
            <a:pathLst>
              <a:path w="1550" h="1460">
                <a:moveTo>
                  <a:pt x="1247" y="318"/>
                </a:moveTo>
                <a:lnTo>
                  <a:pt x="1206" y="368"/>
                </a:lnTo>
                <a:lnTo>
                  <a:pt x="1159" y="418"/>
                </a:lnTo>
                <a:lnTo>
                  <a:pt x="1118" y="471"/>
                </a:lnTo>
                <a:lnTo>
                  <a:pt x="1068" y="529"/>
                </a:lnTo>
                <a:lnTo>
                  <a:pt x="1021" y="590"/>
                </a:lnTo>
                <a:lnTo>
                  <a:pt x="976" y="655"/>
                </a:lnTo>
                <a:lnTo>
                  <a:pt x="926" y="725"/>
                </a:lnTo>
                <a:lnTo>
                  <a:pt x="876" y="793"/>
                </a:lnTo>
                <a:lnTo>
                  <a:pt x="827" y="866"/>
                </a:lnTo>
                <a:lnTo>
                  <a:pt x="780" y="935"/>
                </a:lnTo>
                <a:lnTo>
                  <a:pt x="739" y="1000"/>
                </a:lnTo>
                <a:lnTo>
                  <a:pt x="697" y="1065"/>
                </a:lnTo>
                <a:lnTo>
                  <a:pt x="662" y="1126"/>
                </a:lnTo>
                <a:lnTo>
                  <a:pt x="627" y="1184"/>
                </a:lnTo>
                <a:lnTo>
                  <a:pt x="601" y="1242"/>
                </a:lnTo>
                <a:lnTo>
                  <a:pt x="574" y="1295"/>
                </a:lnTo>
                <a:lnTo>
                  <a:pt x="490" y="1353"/>
                </a:lnTo>
                <a:lnTo>
                  <a:pt x="467" y="1368"/>
                </a:lnTo>
                <a:lnTo>
                  <a:pt x="444" y="1383"/>
                </a:lnTo>
                <a:lnTo>
                  <a:pt x="421" y="1399"/>
                </a:lnTo>
                <a:lnTo>
                  <a:pt x="402" y="1415"/>
                </a:lnTo>
                <a:lnTo>
                  <a:pt x="386" y="1425"/>
                </a:lnTo>
                <a:lnTo>
                  <a:pt x="371" y="1437"/>
                </a:lnTo>
                <a:lnTo>
                  <a:pt x="360" y="1448"/>
                </a:lnTo>
                <a:lnTo>
                  <a:pt x="352" y="1460"/>
                </a:lnTo>
                <a:lnTo>
                  <a:pt x="344" y="1445"/>
                </a:lnTo>
                <a:lnTo>
                  <a:pt x="341" y="1430"/>
                </a:lnTo>
                <a:lnTo>
                  <a:pt x="333" y="1410"/>
                </a:lnTo>
                <a:lnTo>
                  <a:pt x="329" y="1387"/>
                </a:lnTo>
                <a:lnTo>
                  <a:pt x="318" y="1365"/>
                </a:lnTo>
                <a:lnTo>
                  <a:pt x="310" y="1342"/>
                </a:lnTo>
                <a:lnTo>
                  <a:pt x="299" y="1314"/>
                </a:lnTo>
                <a:lnTo>
                  <a:pt x="288" y="1284"/>
                </a:lnTo>
                <a:lnTo>
                  <a:pt x="256" y="1214"/>
                </a:lnTo>
                <a:lnTo>
                  <a:pt x="238" y="1176"/>
                </a:lnTo>
                <a:lnTo>
                  <a:pt x="223" y="1138"/>
                </a:lnTo>
                <a:lnTo>
                  <a:pt x="206" y="1108"/>
                </a:lnTo>
                <a:lnTo>
                  <a:pt x="191" y="1077"/>
                </a:lnTo>
                <a:lnTo>
                  <a:pt x="176" y="1047"/>
                </a:lnTo>
                <a:lnTo>
                  <a:pt x="161" y="1023"/>
                </a:lnTo>
                <a:lnTo>
                  <a:pt x="145" y="1000"/>
                </a:lnTo>
                <a:lnTo>
                  <a:pt x="130" y="981"/>
                </a:lnTo>
                <a:lnTo>
                  <a:pt x="115" y="962"/>
                </a:lnTo>
                <a:lnTo>
                  <a:pt x="100" y="947"/>
                </a:lnTo>
                <a:lnTo>
                  <a:pt x="85" y="931"/>
                </a:lnTo>
                <a:lnTo>
                  <a:pt x="69" y="916"/>
                </a:lnTo>
                <a:lnTo>
                  <a:pt x="53" y="904"/>
                </a:lnTo>
                <a:lnTo>
                  <a:pt x="35" y="897"/>
                </a:lnTo>
                <a:lnTo>
                  <a:pt x="20" y="889"/>
                </a:lnTo>
                <a:lnTo>
                  <a:pt x="0" y="881"/>
                </a:lnTo>
                <a:lnTo>
                  <a:pt x="30" y="851"/>
                </a:lnTo>
                <a:lnTo>
                  <a:pt x="62" y="824"/>
                </a:lnTo>
                <a:lnTo>
                  <a:pt x="88" y="801"/>
                </a:lnTo>
                <a:lnTo>
                  <a:pt x="118" y="786"/>
                </a:lnTo>
                <a:lnTo>
                  <a:pt x="145" y="770"/>
                </a:lnTo>
                <a:lnTo>
                  <a:pt x="173" y="758"/>
                </a:lnTo>
                <a:lnTo>
                  <a:pt x="199" y="755"/>
                </a:lnTo>
                <a:lnTo>
                  <a:pt x="226" y="751"/>
                </a:lnTo>
                <a:lnTo>
                  <a:pt x="245" y="755"/>
                </a:lnTo>
                <a:lnTo>
                  <a:pt x="268" y="766"/>
                </a:lnTo>
                <a:lnTo>
                  <a:pt x="291" y="786"/>
                </a:lnTo>
                <a:lnTo>
                  <a:pt x="314" y="813"/>
                </a:lnTo>
                <a:lnTo>
                  <a:pt x="337" y="843"/>
                </a:lnTo>
                <a:lnTo>
                  <a:pt x="364" y="886"/>
                </a:lnTo>
                <a:lnTo>
                  <a:pt x="386" y="931"/>
                </a:lnTo>
                <a:lnTo>
                  <a:pt x="414" y="985"/>
                </a:lnTo>
                <a:lnTo>
                  <a:pt x="448" y="1065"/>
                </a:lnTo>
                <a:lnTo>
                  <a:pt x="502" y="981"/>
                </a:lnTo>
                <a:lnTo>
                  <a:pt x="562" y="893"/>
                </a:lnTo>
                <a:lnTo>
                  <a:pt x="627" y="805"/>
                </a:lnTo>
                <a:lnTo>
                  <a:pt x="700" y="713"/>
                </a:lnTo>
                <a:lnTo>
                  <a:pt x="780" y="617"/>
                </a:lnTo>
                <a:lnTo>
                  <a:pt x="868" y="518"/>
                </a:lnTo>
                <a:lnTo>
                  <a:pt x="965" y="421"/>
                </a:lnTo>
                <a:lnTo>
                  <a:pt x="1064" y="318"/>
                </a:lnTo>
                <a:lnTo>
                  <a:pt x="1175" y="207"/>
                </a:lnTo>
                <a:lnTo>
                  <a:pt x="1290" y="96"/>
                </a:lnTo>
                <a:lnTo>
                  <a:pt x="1550" y="0"/>
                </a:lnTo>
                <a:lnTo>
                  <a:pt x="1247" y="318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2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Freeform 7"/>
          <p:cNvSpPr>
            <a:spLocks/>
          </p:cNvSpPr>
          <p:nvPr/>
        </p:nvSpPr>
        <p:spPr bwMode="gray">
          <a:xfrm>
            <a:off x="2312160" y="4885367"/>
            <a:ext cx="200361" cy="167910"/>
          </a:xfrm>
          <a:custGeom>
            <a:avLst/>
            <a:gdLst/>
            <a:ahLst/>
            <a:cxnLst>
              <a:cxn ang="0">
                <a:pos x="1206" y="368"/>
              </a:cxn>
              <a:cxn ang="0">
                <a:pos x="1118" y="471"/>
              </a:cxn>
              <a:cxn ang="0">
                <a:pos x="1021" y="590"/>
              </a:cxn>
              <a:cxn ang="0">
                <a:pos x="926" y="725"/>
              </a:cxn>
              <a:cxn ang="0">
                <a:pos x="827" y="866"/>
              </a:cxn>
              <a:cxn ang="0">
                <a:pos x="739" y="1000"/>
              </a:cxn>
              <a:cxn ang="0">
                <a:pos x="662" y="1126"/>
              </a:cxn>
              <a:cxn ang="0">
                <a:pos x="601" y="1242"/>
              </a:cxn>
              <a:cxn ang="0">
                <a:pos x="490" y="1353"/>
              </a:cxn>
              <a:cxn ang="0">
                <a:pos x="444" y="1383"/>
              </a:cxn>
              <a:cxn ang="0">
                <a:pos x="402" y="1415"/>
              </a:cxn>
              <a:cxn ang="0">
                <a:pos x="371" y="1437"/>
              </a:cxn>
              <a:cxn ang="0">
                <a:pos x="352" y="1460"/>
              </a:cxn>
              <a:cxn ang="0">
                <a:pos x="341" y="1430"/>
              </a:cxn>
              <a:cxn ang="0">
                <a:pos x="329" y="1387"/>
              </a:cxn>
              <a:cxn ang="0">
                <a:pos x="310" y="1342"/>
              </a:cxn>
              <a:cxn ang="0">
                <a:pos x="288" y="1284"/>
              </a:cxn>
              <a:cxn ang="0">
                <a:pos x="238" y="1176"/>
              </a:cxn>
              <a:cxn ang="0">
                <a:pos x="206" y="1108"/>
              </a:cxn>
              <a:cxn ang="0">
                <a:pos x="176" y="1047"/>
              </a:cxn>
              <a:cxn ang="0">
                <a:pos x="145" y="1000"/>
              </a:cxn>
              <a:cxn ang="0">
                <a:pos x="115" y="962"/>
              </a:cxn>
              <a:cxn ang="0">
                <a:pos x="85" y="931"/>
              </a:cxn>
              <a:cxn ang="0">
                <a:pos x="53" y="904"/>
              </a:cxn>
              <a:cxn ang="0">
                <a:pos x="20" y="889"/>
              </a:cxn>
              <a:cxn ang="0">
                <a:pos x="30" y="851"/>
              </a:cxn>
              <a:cxn ang="0">
                <a:pos x="88" y="801"/>
              </a:cxn>
              <a:cxn ang="0">
                <a:pos x="145" y="770"/>
              </a:cxn>
              <a:cxn ang="0">
                <a:pos x="199" y="755"/>
              </a:cxn>
              <a:cxn ang="0">
                <a:pos x="245" y="755"/>
              </a:cxn>
              <a:cxn ang="0">
                <a:pos x="291" y="786"/>
              </a:cxn>
              <a:cxn ang="0">
                <a:pos x="337" y="843"/>
              </a:cxn>
              <a:cxn ang="0">
                <a:pos x="386" y="931"/>
              </a:cxn>
              <a:cxn ang="0">
                <a:pos x="448" y="1065"/>
              </a:cxn>
              <a:cxn ang="0">
                <a:pos x="562" y="893"/>
              </a:cxn>
              <a:cxn ang="0">
                <a:pos x="700" y="713"/>
              </a:cxn>
              <a:cxn ang="0">
                <a:pos x="868" y="518"/>
              </a:cxn>
              <a:cxn ang="0">
                <a:pos x="1064" y="318"/>
              </a:cxn>
              <a:cxn ang="0">
                <a:pos x="1290" y="96"/>
              </a:cxn>
              <a:cxn ang="0">
                <a:pos x="1247" y="318"/>
              </a:cxn>
            </a:cxnLst>
            <a:rect l="0" t="0" r="r" b="b"/>
            <a:pathLst>
              <a:path w="1550" h="1460">
                <a:moveTo>
                  <a:pt x="1247" y="318"/>
                </a:moveTo>
                <a:lnTo>
                  <a:pt x="1206" y="368"/>
                </a:lnTo>
                <a:lnTo>
                  <a:pt x="1159" y="418"/>
                </a:lnTo>
                <a:lnTo>
                  <a:pt x="1118" y="471"/>
                </a:lnTo>
                <a:lnTo>
                  <a:pt x="1068" y="529"/>
                </a:lnTo>
                <a:lnTo>
                  <a:pt x="1021" y="590"/>
                </a:lnTo>
                <a:lnTo>
                  <a:pt x="976" y="655"/>
                </a:lnTo>
                <a:lnTo>
                  <a:pt x="926" y="725"/>
                </a:lnTo>
                <a:lnTo>
                  <a:pt x="876" y="793"/>
                </a:lnTo>
                <a:lnTo>
                  <a:pt x="827" y="866"/>
                </a:lnTo>
                <a:lnTo>
                  <a:pt x="780" y="935"/>
                </a:lnTo>
                <a:lnTo>
                  <a:pt x="739" y="1000"/>
                </a:lnTo>
                <a:lnTo>
                  <a:pt x="697" y="1065"/>
                </a:lnTo>
                <a:lnTo>
                  <a:pt x="662" y="1126"/>
                </a:lnTo>
                <a:lnTo>
                  <a:pt x="627" y="1184"/>
                </a:lnTo>
                <a:lnTo>
                  <a:pt x="601" y="1242"/>
                </a:lnTo>
                <a:lnTo>
                  <a:pt x="574" y="1295"/>
                </a:lnTo>
                <a:lnTo>
                  <a:pt x="490" y="1353"/>
                </a:lnTo>
                <a:lnTo>
                  <a:pt x="467" y="1368"/>
                </a:lnTo>
                <a:lnTo>
                  <a:pt x="444" y="1383"/>
                </a:lnTo>
                <a:lnTo>
                  <a:pt x="421" y="1399"/>
                </a:lnTo>
                <a:lnTo>
                  <a:pt x="402" y="1415"/>
                </a:lnTo>
                <a:lnTo>
                  <a:pt x="386" y="1425"/>
                </a:lnTo>
                <a:lnTo>
                  <a:pt x="371" y="1437"/>
                </a:lnTo>
                <a:lnTo>
                  <a:pt x="360" y="1448"/>
                </a:lnTo>
                <a:lnTo>
                  <a:pt x="352" y="1460"/>
                </a:lnTo>
                <a:lnTo>
                  <a:pt x="344" y="1445"/>
                </a:lnTo>
                <a:lnTo>
                  <a:pt x="341" y="1430"/>
                </a:lnTo>
                <a:lnTo>
                  <a:pt x="333" y="1410"/>
                </a:lnTo>
                <a:lnTo>
                  <a:pt x="329" y="1387"/>
                </a:lnTo>
                <a:lnTo>
                  <a:pt x="318" y="1365"/>
                </a:lnTo>
                <a:lnTo>
                  <a:pt x="310" y="1342"/>
                </a:lnTo>
                <a:lnTo>
                  <a:pt x="299" y="1314"/>
                </a:lnTo>
                <a:lnTo>
                  <a:pt x="288" y="1284"/>
                </a:lnTo>
                <a:lnTo>
                  <a:pt x="256" y="1214"/>
                </a:lnTo>
                <a:lnTo>
                  <a:pt x="238" y="1176"/>
                </a:lnTo>
                <a:lnTo>
                  <a:pt x="223" y="1138"/>
                </a:lnTo>
                <a:lnTo>
                  <a:pt x="206" y="1108"/>
                </a:lnTo>
                <a:lnTo>
                  <a:pt x="191" y="1077"/>
                </a:lnTo>
                <a:lnTo>
                  <a:pt x="176" y="1047"/>
                </a:lnTo>
                <a:lnTo>
                  <a:pt x="161" y="1023"/>
                </a:lnTo>
                <a:lnTo>
                  <a:pt x="145" y="1000"/>
                </a:lnTo>
                <a:lnTo>
                  <a:pt x="130" y="981"/>
                </a:lnTo>
                <a:lnTo>
                  <a:pt x="115" y="962"/>
                </a:lnTo>
                <a:lnTo>
                  <a:pt x="100" y="947"/>
                </a:lnTo>
                <a:lnTo>
                  <a:pt x="85" y="931"/>
                </a:lnTo>
                <a:lnTo>
                  <a:pt x="69" y="916"/>
                </a:lnTo>
                <a:lnTo>
                  <a:pt x="53" y="904"/>
                </a:lnTo>
                <a:lnTo>
                  <a:pt x="35" y="897"/>
                </a:lnTo>
                <a:lnTo>
                  <a:pt x="20" y="889"/>
                </a:lnTo>
                <a:lnTo>
                  <a:pt x="0" y="881"/>
                </a:lnTo>
                <a:lnTo>
                  <a:pt x="30" y="851"/>
                </a:lnTo>
                <a:lnTo>
                  <a:pt x="62" y="824"/>
                </a:lnTo>
                <a:lnTo>
                  <a:pt x="88" y="801"/>
                </a:lnTo>
                <a:lnTo>
                  <a:pt x="118" y="786"/>
                </a:lnTo>
                <a:lnTo>
                  <a:pt x="145" y="770"/>
                </a:lnTo>
                <a:lnTo>
                  <a:pt x="173" y="758"/>
                </a:lnTo>
                <a:lnTo>
                  <a:pt x="199" y="755"/>
                </a:lnTo>
                <a:lnTo>
                  <a:pt x="226" y="751"/>
                </a:lnTo>
                <a:lnTo>
                  <a:pt x="245" y="755"/>
                </a:lnTo>
                <a:lnTo>
                  <a:pt x="268" y="766"/>
                </a:lnTo>
                <a:lnTo>
                  <a:pt x="291" y="786"/>
                </a:lnTo>
                <a:lnTo>
                  <a:pt x="314" y="813"/>
                </a:lnTo>
                <a:lnTo>
                  <a:pt x="337" y="843"/>
                </a:lnTo>
                <a:lnTo>
                  <a:pt x="364" y="886"/>
                </a:lnTo>
                <a:lnTo>
                  <a:pt x="386" y="931"/>
                </a:lnTo>
                <a:lnTo>
                  <a:pt x="414" y="985"/>
                </a:lnTo>
                <a:lnTo>
                  <a:pt x="448" y="1065"/>
                </a:lnTo>
                <a:lnTo>
                  <a:pt x="502" y="981"/>
                </a:lnTo>
                <a:lnTo>
                  <a:pt x="562" y="893"/>
                </a:lnTo>
                <a:lnTo>
                  <a:pt x="627" y="805"/>
                </a:lnTo>
                <a:lnTo>
                  <a:pt x="700" y="713"/>
                </a:lnTo>
                <a:lnTo>
                  <a:pt x="780" y="617"/>
                </a:lnTo>
                <a:lnTo>
                  <a:pt x="868" y="518"/>
                </a:lnTo>
                <a:lnTo>
                  <a:pt x="965" y="421"/>
                </a:lnTo>
                <a:lnTo>
                  <a:pt x="1064" y="318"/>
                </a:lnTo>
                <a:lnTo>
                  <a:pt x="1175" y="207"/>
                </a:lnTo>
                <a:lnTo>
                  <a:pt x="1290" y="96"/>
                </a:lnTo>
                <a:lnTo>
                  <a:pt x="1550" y="0"/>
                </a:lnTo>
                <a:lnTo>
                  <a:pt x="1247" y="318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2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이등변 삼각형 58"/>
          <p:cNvSpPr/>
          <p:nvPr/>
        </p:nvSpPr>
        <p:spPr bwMode="auto">
          <a:xfrm flipV="1">
            <a:off x="6008024" y="3260977"/>
            <a:ext cx="164712" cy="129097"/>
          </a:xfrm>
          <a:prstGeom prst="triangle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이등변 삼각형 59"/>
          <p:cNvSpPr/>
          <p:nvPr/>
        </p:nvSpPr>
        <p:spPr bwMode="auto">
          <a:xfrm flipV="1">
            <a:off x="6008024" y="3851696"/>
            <a:ext cx="164712" cy="129097"/>
          </a:xfrm>
          <a:prstGeom prst="triangle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" name="이등변 삼각형 60"/>
          <p:cNvSpPr/>
          <p:nvPr/>
        </p:nvSpPr>
        <p:spPr bwMode="auto">
          <a:xfrm flipV="1">
            <a:off x="6008024" y="4450506"/>
            <a:ext cx="164712" cy="129097"/>
          </a:xfrm>
          <a:prstGeom prst="triangle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2" name="직선 화살표 연결선 61"/>
          <p:cNvCxnSpPr>
            <a:stCxn id="46" idx="3"/>
            <a:endCxn id="59" idx="2"/>
          </p:cNvCxnSpPr>
          <p:nvPr/>
        </p:nvCxnSpPr>
        <p:spPr bwMode="auto">
          <a:xfrm>
            <a:off x="5480512" y="3038578"/>
            <a:ext cx="527512" cy="222399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3" name="직선 화살표 연결선 62"/>
          <p:cNvCxnSpPr>
            <a:stCxn id="51" idx="3"/>
            <a:endCxn id="60" idx="1"/>
          </p:cNvCxnSpPr>
          <p:nvPr/>
        </p:nvCxnSpPr>
        <p:spPr bwMode="auto">
          <a:xfrm flipV="1">
            <a:off x="5480512" y="3916244"/>
            <a:ext cx="568690" cy="317554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4" name="직선 화살표 연결선 63"/>
          <p:cNvCxnSpPr>
            <a:stCxn id="52" idx="3"/>
            <a:endCxn id="66" idx="3"/>
          </p:cNvCxnSpPr>
          <p:nvPr/>
        </p:nvCxnSpPr>
        <p:spPr bwMode="auto">
          <a:xfrm flipV="1">
            <a:off x="5480512" y="5057409"/>
            <a:ext cx="609868" cy="367159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5" name="직선 화살표 연결선 64"/>
          <p:cNvCxnSpPr>
            <a:endCxn id="60" idx="1"/>
          </p:cNvCxnSpPr>
          <p:nvPr/>
        </p:nvCxnSpPr>
        <p:spPr bwMode="auto">
          <a:xfrm>
            <a:off x="5480512" y="3057461"/>
            <a:ext cx="568690" cy="858783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6" name="이등변 삼각형 65"/>
          <p:cNvSpPr/>
          <p:nvPr/>
        </p:nvSpPr>
        <p:spPr bwMode="auto">
          <a:xfrm flipV="1">
            <a:off x="6008024" y="5057409"/>
            <a:ext cx="164712" cy="129097"/>
          </a:xfrm>
          <a:prstGeom prst="triangle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화살표 연결선 66"/>
          <p:cNvCxnSpPr/>
          <p:nvPr/>
        </p:nvCxnSpPr>
        <p:spPr bwMode="auto">
          <a:xfrm>
            <a:off x="5480512" y="3057461"/>
            <a:ext cx="625334" cy="2037868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8" name="직선 화살표 연결선 67"/>
          <p:cNvCxnSpPr>
            <a:endCxn id="66" idx="1"/>
          </p:cNvCxnSpPr>
          <p:nvPr/>
        </p:nvCxnSpPr>
        <p:spPr bwMode="auto">
          <a:xfrm flipV="1">
            <a:off x="5423868" y="5121957"/>
            <a:ext cx="625334" cy="67437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9" name="직선 화살표 연결선 68"/>
          <p:cNvCxnSpPr>
            <a:endCxn id="66" idx="2"/>
          </p:cNvCxnSpPr>
          <p:nvPr/>
        </p:nvCxnSpPr>
        <p:spPr bwMode="auto">
          <a:xfrm>
            <a:off x="5480512" y="4264666"/>
            <a:ext cx="527512" cy="792743"/>
          </a:xfrm>
          <a:prstGeom prst="straightConnector1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0" name="TextBox 69"/>
          <p:cNvSpPr txBox="1"/>
          <p:nvPr/>
        </p:nvSpPr>
        <p:spPr>
          <a:xfrm>
            <a:off x="5697355" y="5567738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현재의 동호회 구조로는 가족단위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신규회원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b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소외계층이 참여를 통한 생활체육의 활성화에 한계</a:t>
            </a:r>
            <a:r>
              <a:rPr lang="en-US" altLang="ko-KR" sz="120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봉착</a:t>
            </a:r>
            <a:endParaRPr lang="en-US" altLang="ko-KR" sz="1200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1" name="직선 화살표 연결선 70"/>
          <p:cNvCxnSpPr/>
          <p:nvPr/>
        </p:nvCxnSpPr>
        <p:spPr bwMode="auto">
          <a:xfrm>
            <a:off x="7622764" y="2964363"/>
            <a:ext cx="16117" cy="2612713"/>
          </a:xfrm>
          <a:prstGeom prst="straightConnector1">
            <a:avLst/>
          </a:prstGeom>
          <a:solidFill>
            <a:schemeClr val="bg1"/>
          </a:solidFill>
          <a:ln w="381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oval" w="med" len="med"/>
            <a:tailEnd type="stealth" w="lg" len="lg"/>
          </a:ln>
          <a:effectLst/>
        </p:spPr>
      </p:cxnSp>
      <p:grpSp>
        <p:nvGrpSpPr>
          <p:cNvPr id="72" name="그룹 71"/>
          <p:cNvGrpSpPr/>
          <p:nvPr/>
        </p:nvGrpSpPr>
        <p:grpSpPr>
          <a:xfrm>
            <a:off x="6280692" y="3100532"/>
            <a:ext cx="2816397" cy="2217600"/>
            <a:chOff x="6280692" y="3228340"/>
            <a:chExt cx="2816397" cy="2265975"/>
          </a:xfrm>
        </p:grpSpPr>
        <p:sp>
          <p:nvSpPr>
            <p:cNvPr id="73" name="TextBox 72"/>
            <p:cNvSpPr txBox="1"/>
            <p:nvPr/>
          </p:nvSpPr>
          <p:spPr>
            <a:xfrm>
              <a:off x="6280692" y="3819059"/>
              <a:ext cx="2816397" cy="485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txBody>
            <a:bodyPr wrap="square" rtlCol="0" anchor="ctr">
              <a:noAutofit/>
            </a:bodyPr>
            <a:lstStyle/>
            <a:p>
              <a:pPr>
                <a:spcAft>
                  <a:spcPts val="1200"/>
                </a:spcAft>
              </a:pP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남성 중심의 일방적인 참여로 인해 친구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가족 단위의 참여가 어려움</a:t>
              </a:r>
              <a:endParaRPr lang="en-US" altLang="ko-KR" sz="12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280692" y="4417869"/>
              <a:ext cx="2816397" cy="485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txBody>
            <a:bodyPr wrap="square" rtlCol="0" anchor="ctr">
              <a:noAutofit/>
            </a:bodyPr>
            <a:lstStyle/>
            <a:p>
              <a:pPr>
                <a:spcAft>
                  <a:spcPts val="1200"/>
                </a:spcAft>
              </a:pP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동일 경기력 수준의 구조로 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스포츠를 배우려는 사람들의 접근성이 매우 떨어짐</a:t>
              </a:r>
              <a:endParaRPr lang="en-US" altLang="ko-KR" sz="12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280692" y="5008588"/>
              <a:ext cx="2816397" cy="485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txBody>
            <a:bodyPr wrap="square" rtlCol="0" anchor="ctr">
              <a:noAutofit/>
            </a:bodyPr>
            <a:lstStyle/>
            <a:p>
              <a:pPr>
                <a:spcAft>
                  <a:spcPts val="1200"/>
                </a:spcAft>
              </a:pP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또한 소외계층이나 지역주민을 위한 스포츠 참여 기회도 보장하기 어려움</a:t>
              </a:r>
              <a:endParaRPr lang="en-US" altLang="ko-KR" sz="12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280692" y="3228340"/>
              <a:ext cx="2816397" cy="485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txBody>
            <a:bodyPr wrap="square" rtlCol="0" anchor="ctr">
              <a:noAutofit/>
            </a:bodyPr>
            <a:lstStyle/>
            <a:p>
              <a:pPr>
                <a:spcAft>
                  <a:spcPts val="1200"/>
                </a:spcAft>
              </a:pP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동호회는 성인 중심의 편중된 회원 구조로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유소년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노인 등의 참여가 어려움</a:t>
              </a:r>
              <a:endParaRPr lang="en-US" altLang="ko-KR" sz="12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78" name="그룹 77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79" name="직선 연결선 78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대한민국 체육 현황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동호회 한계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2602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6"/>
          <p:cNvSpPr>
            <a:spLocks noChangeArrowheads="1"/>
          </p:cNvSpPr>
          <p:nvPr/>
        </p:nvSpPr>
        <p:spPr bwMode="gray">
          <a:xfrm>
            <a:off x="631573" y="1323834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출산율 저하</a:t>
            </a:r>
            <a:r>
              <a:rPr lang="en-US" altLang="ko-KR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학교운동부 기피 등으로 인해 체육 우수인재 발굴 기회 한계</a:t>
            </a:r>
            <a:r>
              <a:rPr lang="en-US" altLang="ko-KR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…</a:t>
            </a:r>
            <a:endParaRPr lang="ko-KR" altLang="en-US" sz="2200" i="1" spc="-5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488504" y="1916855"/>
            <a:ext cx="8928546" cy="4176441"/>
          </a:xfrm>
          <a:prstGeom prst="roundRect">
            <a:avLst>
              <a:gd name="adj" fmla="val 1908"/>
            </a:avLst>
          </a:prstGeom>
          <a:solidFill>
            <a:schemeClr val="accent3">
              <a:lumMod val="20000"/>
              <a:lumOff val="80000"/>
              <a:alpha val="10000"/>
            </a:schemeClr>
          </a:solidFill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7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4488" y="1994912"/>
            <a:ext cx="459483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3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 운동부 팀 수</a:t>
            </a:r>
            <a:endParaRPr lang="en-US" altLang="ko-KR" sz="1300" spc="-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차트 8"/>
          <p:cNvGraphicFramePr>
            <a:graphicFrameLocks/>
          </p:cNvGraphicFramePr>
          <p:nvPr>
            <p:extLst/>
          </p:nvPr>
        </p:nvGraphicFramePr>
        <p:xfrm>
          <a:off x="704528" y="2349499"/>
          <a:ext cx="4234790" cy="2303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039796" y="2349500"/>
            <a:ext cx="7553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단위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팀 수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87290" y="2611215"/>
            <a:ext cx="4049446" cy="334995"/>
            <a:chOff x="587290" y="2661851"/>
            <a:chExt cx="4318980" cy="334995"/>
          </a:xfrm>
        </p:grpSpPr>
        <p:cxnSp>
          <p:nvCxnSpPr>
            <p:cNvPr id="12" name="직선 연결선 11"/>
            <p:cNvCxnSpPr/>
            <p:nvPr/>
          </p:nvCxnSpPr>
          <p:spPr bwMode="auto">
            <a:xfrm>
              <a:off x="587290" y="2996846"/>
              <a:ext cx="4318980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rgbClr val="C0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직선 연결선 12"/>
            <p:cNvCxnSpPr/>
            <p:nvPr/>
          </p:nvCxnSpPr>
          <p:spPr bwMode="auto">
            <a:xfrm>
              <a:off x="587290" y="2661851"/>
              <a:ext cx="4318980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rgbClr val="C0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4" name="TextBox 13"/>
          <p:cNvSpPr txBox="1"/>
          <p:nvPr/>
        </p:nvSpPr>
        <p:spPr>
          <a:xfrm>
            <a:off x="4675601" y="2514162"/>
            <a:ext cx="971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altLang="ko-KR" sz="1400" i="1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20%</a:t>
            </a:r>
            <a:br>
              <a:rPr lang="en-US" altLang="ko-KR" sz="1400" i="1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i="1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</a:t>
            </a:r>
            <a:r>
              <a:rPr lang="ko-KR" altLang="en-US" sz="1400" i="1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endParaRPr lang="en-US" altLang="ko-KR" sz="1400" i="1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오른쪽 중괄호 14"/>
          <p:cNvSpPr/>
          <p:nvPr/>
        </p:nvSpPr>
        <p:spPr bwMode="auto">
          <a:xfrm>
            <a:off x="4645681" y="2617077"/>
            <a:ext cx="288000" cy="358609"/>
          </a:xfrm>
          <a:prstGeom prst="rightBrace">
            <a:avLst>
              <a:gd name="adj1" fmla="val 8333"/>
              <a:gd name="adj2" fmla="val 49923"/>
            </a:avLst>
          </a:prstGeom>
          <a:solidFill>
            <a:schemeClr val="bg1"/>
          </a:solidFill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46149" y="4784880"/>
            <a:ext cx="3948982" cy="11644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  <a:prstDash val="dash"/>
          </a:ln>
        </p:spPr>
        <p:txBody>
          <a:bodyPr wrap="square" rtlCol="0" anchor="ctr">
            <a:noAutofit/>
          </a:bodyPr>
          <a:lstStyle/>
          <a:p>
            <a:pPr>
              <a:spcBef>
                <a:spcPts val="600"/>
              </a:spcBef>
            </a:pPr>
            <a:r>
              <a:rPr lang="ko-KR" altLang="en-US" sz="1400" u="sng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기존의 체육 우수인재 발굴 시스템 문제점 발생 </a:t>
            </a:r>
            <a:endParaRPr lang="en-US" altLang="ko-KR" sz="1400" u="sng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출산율 저하 및 학교 운동부 기피</a:t>
            </a:r>
            <a:r>
              <a:rPr lang="en-US" altLang="ko-KR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지방체육교육 불균등에 따른 우수인재 발굴 양성 기회가 줄어들고 있음</a:t>
            </a:r>
            <a:r>
              <a:rPr lang="en-US" altLang="ko-KR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71450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또한 이에 대한 결과로 </a:t>
            </a:r>
            <a:r>
              <a:rPr lang="ko-KR" altLang="en-US" sz="1200" b="0" spc="-5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초중고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각급 학교 운동부의 </a:t>
            </a:r>
            <a:r>
              <a:rPr lang="ko-KR" altLang="en-US" sz="1200" b="0" spc="-5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팀수가</a:t>
            </a:r>
            <a:r>
              <a:rPr lang="ko-KR" altLang="en-US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점차 감소하고 있는 추세임</a:t>
            </a:r>
            <a:r>
              <a:rPr lang="en-US" altLang="ko-KR" sz="1200" b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sz="1200" b="0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5770987" y="1988840"/>
            <a:ext cx="3471765" cy="276999"/>
            <a:chOff x="2581591" y="2708920"/>
            <a:chExt cx="3405600" cy="276999"/>
          </a:xfrm>
        </p:grpSpPr>
        <p:cxnSp>
          <p:nvCxnSpPr>
            <p:cNvPr id="18" name="직선 연결선 17"/>
            <p:cNvCxnSpPr/>
            <p:nvPr/>
          </p:nvCxnSpPr>
          <p:spPr bwMode="auto">
            <a:xfrm>
              <a:off x="2581591" y="2980360"/>
              <a:ext cx="3405600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9" name="TextBox 18"/>
            <p:cNvSpPr txBox="1"/>
            <p:nvPr/>
          </p:nvSpPr>
          <p:spPr>
            <a:xfrm>
              <a:off x="2753210" y="2708920"/>
              <a:ext cx="32339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우수인재 발굴 경로 다변화 필요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976477" y="2924944"/>
            <a:ext cx="3337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특히 지역의 경우 학생수 감소 등으로 인해 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 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운동부 구성이 쉽지 않음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.(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단체 종목의 경우 팀 구성에 더 큰 문제 발생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82592" y="3615407"/>
            <a:ext cx="3409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우수한 대회성적을 위해 학업을 포기하고 운동에만 집중하는 형태가 아닌 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공부하는 운동선수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 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양성 방안이 필요함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73079" y="2420888"/>
            <a:ext cx="381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학교운동부의 단일한 선수공급체계만으로는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체육우수인재 발굴에 한계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존재</a:t>
            </a:r>
            <a:endParaRPr lang="en-US" altLang="ko-KR" sz="1200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직사각형 23"/>
          <p:cNvSpPr/>
          <p:nvPr/>
        </p:nvSpPr>
        <p:spPr bwMode="auto">
          <a:xfrm>
            <a:off x="5921472" y="4653136"/>
            <a:ext cx="3239914" cy="126022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36000" tIns="72000" rIns="36000" bIns="45720" numCol="1" rtlCol="0" anchor="ctr" anchorCtr="0" compatLnSpc="1">
            <a:prstTxWarp prst="textNoShape">
              <a:avLst/>
            </a:prstTxWarp>
          </a:bodyPr>
          <a:lstStyle/>
          <a:p>
            <a:pPr marL="177800" indent="-177800" algn="ctr"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ko-KR" altLang="en-US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공부하는 운동선수 양성 및</a:t>
            </a:r>
            <a: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선수자원 저변확대 및 </a:t>
            </a:r>
            <a: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다변화 필요</a:t>
            </a:r>
            <a:r>
              <a:rPr lang="en-US" altLang="ko-KR" sz="200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r>
              <a:rPr lang="en-US" altLang="ko-KR" sz="20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25" name="아래쪽 화살표 24"/>
          <p:cNvSpPr/>
          <p:nvPr/>
        </p:nvSpPr>
        <p:spPr bwMode="auto">
          <a:xfrm>
            <a:off x="6994082" y="4268830"/>
            <a:ext cx="1249240" cy="384306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gray">
          <a:xfrm>
            <a:off x="5843629" y="4653136"/>
            <a:ext cx="3454119" cy="1302817"/>
          </a:xfrm>
          <a:prstGeom prst="rect">
            <a:avLst/>
          </a:prstGeom>
          <a:noFill/>
          <a:ln w="12700" algn="ctr">
            <a:solidFill>
              <a:srgbClr val="C00000"/>
            </a:solidFill>
            <a:prstDash val="sysDash"/>
            <a:round/>
            <a:headEnd/>
            <a:tailEnd/>
          </a:ln>
          <a:effectLst/>
        </p:spPr>
        <p:txBody>
          <a:bodyPr anchor="ctr"/>
          <a:lstStyle/>
          <a:p>
            <a:pPr marL="1433513" eaLnBrk="0" hangingPunct="0">
              <a:defRPr/>
            </a:pPr>
            <a:endParaRPr lang="ko-KR" altLang="ko-KR" sz="7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이등변 삼각형 27"/>
          <p:cNvSpPr/>
          <p:nvPr/>
        </p:nvSpPr>
        <p:spPr bwMode="auto">
          <a:xfrm flipV="1">
            <a:off x="5745088" y="3140968"/>
            <a:ext cx="164712" cy="129097"/>
          </a:xfrm>
          <a:prstGeom prst="triangle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이등변 삼각형 28"/>
          <p:cNvSpPr/>
          <p:nvPr/>
        </p:nvSpPr>
        <p:spPr bwMode="auto">
          <a:xfrm flipV="1">
            <a:off x="5745088" y="3875967"/>
            <a:ext cx="164712" cy="129097"/>
          </a:xfrm>
          <a:prstGeom prst="triangle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대한민국 체육 현황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엘리트육성 한계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390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6"/>
          <p:cNvSpPr>
            <a:spLocks noChangeArrowheads="1"/>
          </p:cNvSpPr>
          <p:nvPr/>
        </p:nvSpPr>
        <p:spPr bwMode="gray">
          <a:xfrm>
            <a:off x="631573" y="1484784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기존 스포츠시스템만으로는 스포츠의 긍정적 </a:t>
            </a:r>
            <a:endParaRPr lang="en-US" altLang="ko-KR" sz="2200" i="1" spc="-5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spcAft>
                <a:spcPts val="300"/>
              </a:spcAft>
            </a:pP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기능을 적극적으로 확산시키기 어려운 상황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대한민국 체육 현황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엘리트육성 한계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506530" y="2299429"/>
            <a:ext cx="9110669" cy="3933147"/>
            <a:chOff x="505438" y="2312876"/>
            <a:chExt cx="9110669" cy="3933147"/>
          </a:xfrm>
        </p:grpSpPr>
        <p:sp>
          <p:nvSpPr>
            <p:cNvPr id="30" name="직사각형 29"/>
            <p:cNvSpPr/>
            <p:nvPr/>
          </p:nvSpPr>
          <p:spPr bwMode="auto">
            <a:xfrm>
              <a:off x="580042" y="5385449"/>
              <a:ext cx="1499673" cy="203211"/>
            </a:xfrm>
            <a:prstGeom prst="rect">
              <a:avLst/>
            </a:prstGeom>
            <a:solidFill>
              <a:srgbClr val="C00000"/>
            </a:solidFill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200" b="1" spc="-50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POINT</a:t>
              </a:r>
              <a:endParaRPr kumimoji="1" lang="en-US" altLang="ko-KR" sz="1200" b="1" spc="-5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 bwMode="auto">
            <a:xfrm>
              <a:off x="740531" y="3946503"/>
              <a:ext cx="3708413" cy="1331541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379413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</a:pPr>
              <a:r>
                <a:rPr kumimoji="1"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학교와 생활체육동호회</a:t>
              </a:r>
              <a:r>
                <a:rPr kumimoji="1" lang="en-US" altLang="ko-KR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kumimoji="1"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사설스포츠기관만을 중심으로 한 스포츠 활동에 한계</a:t>
              </a:r>
              <a:endParaRPr kumimoji="1"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79413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</a:pP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특히 생활체육동호회는 연령</a:t>
              </a:r>
              <a:r>
                <a:rPr lang="en-US" altLang="ko-KR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 한정적</a:t>
              </a:r>
              <a:endParaRPr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79413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</a:pP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청소년의 활발한 스포츠 참여를 통한 </a:t>
              </a:r>
              <a:r>
                <a:rPr lang="en-US" altLang="ko-KR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우수자원 확보 및 선수연계고리 미흡 </a:t>
              </a:r>
              <a:endParaRPr kumimoji="1"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 bwMode="auto">
            <a:xfrm>
              <a:off x="505438" y="2312876"/>
              <a:ext cx="4191303" cy="1584176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38100" cap="flat" cmpd="sng" algn="ctr">
              <a:solidFill>
                <a:schemeClr val="bg1">
                  <a:lumMod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600"/>
                </a:spcAft>
              </a:pPr>
              <a:r>
                <a:rPr kumimoji="1" lang="en-US" altLang="ko-KR" sz="14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kumimoji="1" lang="ko-KR" altLang="en-US" sz="14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스포츠를 둘러싼 현재의 상황</a:t>
              </a:r>
              <a:r>
                <a:rPr kumimoji="1" lang="en-US" altLang="ko-KR" sz="14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</a:p>
            <a:p>
              <a:pPr marL="342900" indent="-342900" algn="ctr" fontAlgn="base">
                <a:spcBef>
                  <a:spcPct val="0"/>
                </a:spcBef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kumimoji="1" lang="ko-KR" altLang="en-US" sz="20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국민 운동부족</a:t>
              </a:r>
              <a:endParaRPr lang="en-US" altLang="ko-KR" sz="2000" spc="-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 algn="ctr" fontAlgn="base">
                <a:spcBef>
                  <a:spcPct val="0"/>
                </a:spcBef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lang="ko-KR" altLang="en-US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세대간 단절된 체육활동</a:t>
              </a:r>
              <a:endParaRPr lang="en-US" altLang="ko-KR" sz="20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 algn="ctr" fontAlgn="base">
                <a:spcBef>
                  <a:spcPct val="0"/>
                </a:spcBef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lang="ko-KR" altLang="en-US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엘리트자원 확보 애로</a:t>
              </a:r>
              <a:endParaRPr kumimoji="1" lang="en-US" altLang="ko-KR" sz="2000" b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 bwMode="auto">
            <a:xfrm>
              <a:off x="5198207" y="2312876"/>
              <a:ext cx="4191303" cy="1584176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38100" cap="flat" cmpd="sng" algn="ctr">
              <a:solidFill>
                <a:schemeClr val="bg1">
                  <a:lumMod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600"/>
                </a:spcAft>
              </a:pPr>
              <a:r>
                <a:rPr kumimoji="1" lang="en-US" altLang="ko-KR" sz="14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kumimoji="1" lang="ko-KR" altLang="en-US" sz="14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현재 주요 사회문제</a:t>
              </a:r>
              <a:r>
                <a:rPr kumimoji="1" lang="en-US" altLang="ko-KR" sz="1400" b="1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</a:p>
            <a:p>
              <a:pPr marL="342900" indent="-342900" algn="ctr" fontAlgn="base">
                <a:spcBef>
                  <a:spcPct val="0"/>
                </a:spcBef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kumimoji="1" lang="ko-KR" altLang="en-US" sz="2000" b="1" spc="-1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저출산</a:t>
              </a:r>
              <a:r>
                <a:rPr lang="en-US" altLang="ko-KR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고령화 사회 진입</a:t>
              </a:r>
              <a:endParaRPr lang="en-US" altLang="ko-KR" sz="20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 algn="ctr" fontAlgn="base">
                <a:spcBef>
                  <a:spcPct val="0"/>
                </a:spcBef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lang="ko-KR" altLang="en-US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가족연대약화</a:t>
              </a:r>
              <a:r>
                <a:rPr lang="en-US" altLang="ko-KR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세대간 불화</a:t>
              </a:r>
              <a:endParaRPr lang="en-US" altLang="ko-KR" sz="20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 algn="ctr" fontAlgn="base">
                <a:spcBef>
                  <a:spcPct val="0"/>
                </a:spcBef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lang="ko-KR" altLang="en-US" sz="20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약해진 공동체 의식</a:t>
              </a:r>
              <a:endParaRPr kumimoji="1" lang="en-US" altLang="ko-KR" sz="2000" b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 bwMode="auto">
            <a:xfrm>
              <a:off x="5272811" y="5385449"/>
              <a:ext cx="1499673" cy="203211"/>
            </a:xfrm>
            <a:prstGeom prst="rect">
              <a:avLst/>
            </a:prstGeom>
            <a:solidFill>
              <a:srgbClr val="C00000"/>
            </a:solidFill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200" b="1" spc="-50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POINT</a:t>
              </a:r>
              <a:endParaRPr kumimoji="1" lang="en-US" altLang="ko-KR" sz="1200" b="1" spc="-5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 bwMode="auto">
            <a:xfrm>
              <a:off x="5433301" y="3946503"/>
              <a:ext cx="3574162" cy="1331541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379413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</a:pP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어린아이들의 사회성 저하</a:t>
              </a:r>
              <a:r>
                <a:rPr lang="en-US" altLang="ko-KR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타인과의 커뮤니케이션 기회 제약</a:t>
              </a:r>
              <a:r>
                <a:rPr lang="en-US" altLang="ko-KR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379413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</a:pPr>
              <a:r>
                <a:rPr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고령자의 의료비 증대에 따른 문제 발생</a:t>
              </a:r>
              <a:endParaRPr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79413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</a:pPr>
              <a:r>
                <a:rPr kumimoji="1" lang="ko-KR" altLang="en-US" sz="14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지역에 있어서 인간관계가 희박해짐에 따라 다양한 문제 야기</a:t>
              </a:r>
              <a:endParaRPr kumimoji="1"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24508" y="5661248"/>
              <a:ext cx="431938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ko-KR" altLang="en-US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누구나 시간과 장소에 </a:t>
              </a:r>
              <a:r>
                <a:rPr lang="ko-KR" altLang="en-US" sz="1600" spc="-100" dirty="0" err="1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구애받지</a:t>
              </a:r>
              <a:r>
                <a:rPr lang="ko-KR" altLang="en-US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않고 스포츠를 즐길 수 있는 참여의 장을 어떻게 마련할 것인가</a:t>
              </a:r>
              <a:r>
                <a:rPr lang="en-US" altLang="ko-KR" sz="1600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en-US" altLang="ko-KR" sz="16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095924" y="5661248"/>
              <a:ext cx="452018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ko-KR" altLang="en-US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지역주민의 교류의 장이 되고 청소년이 건강하게 </a:t>
              </a:r>
              <a:r>
                <a:rPr lang="en-US" altLang="ko-KR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성장할 수 있는 기능을 어떻게 활성화 시킬 것인가</a:t>
              </a:r>
              <a:r>
                <a:rPr lang="en-US" altLang="ko-KR" sz="160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3098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6"/>
          <p:cNvSpPr>
            <a:spLocks noChangeArrowheads="1"/>
          </p:cNvSpPr>
          <p:nvPr/>
        </p:nvSpPr>
        <p:spPr bwMode="gray">
          <a:xfrm>
            <a:off x="631573" y="1484784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우리나라 스포츠가 나아가야 할 다음 </a:t>
            </a:r>
            <a:r>
              <a:rPr lang="en-US" altLang="ko-KR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STEP</a:t>
            </a: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은</a:t>
            </a:r>
            <a:r>
              <a:rPr lang="en-US" altLang="ko-KR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…</a:t>
            </a:r>
            <a:endParaRPr lang="ko-KR" altLang="en-US" sz="2200" i="1" spc="-5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대한민국 스포츠 발전방향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776536" y="2168860"/>
            <a:ext cx="8343900" cy="2556000"/>
            <a:chOff x="704528" y="3212976"/>
            <a:chExt cx="8343900" cy="2638425"/>
          </a:xfrm>
        </p:grpSpPr>
        <p:sp>
          <p:nvSpPr>
            <p:cNvPr id="17" name="Line 3"/>
            <p:cNvSpPr>
              <a:spLocks noChangeShapeType="1"/>
            </p:cNvSpPr>
            <p:nvPr/>
          </p:nvSpPr>
          <p:spPr bwMode="auto">
            <a:xfrm flipV="1">
              <a:off x="704528" y="3598739"/>
              <a:ext cx="8343900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algn="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spc="-1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926778" y="3212976"/>
              <a:ext cx="3375025" cy="779463"/>
            </a:xfrm>
            <a:prstGeom prst="chevron">
              <a:avLst>
                <a:gd name="adj" fmla="val 0"/>
              </a:avLst>
            </a:prstGeom>
            <a:solidFill>
              <a:schemeClr val="bg1"/>
            </a:solidFill>
            <a:ln w="127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latinLnBrk="0">
                <a:defRPr/>
              </a:pP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특정종목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연령대만이 참여 가능한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스포츠 환경</a:t>
              </a:r>
              <a:endParaRPr lang="ko-KR" altLang="en-US" sz="1400" b="0" kern="0" spc="-100" dirty="0"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19" name="Rectangle 14"/>
            <p:cNvSpPr>
              <a:spLocks noChangeArrowheads="1"/>
            </p:cNvSpPr>
            <p:nvPr/>
          </p:nvSpPr>
          <p:spPr bwMode="auto">
            <a:xfrm>
              <a:off x="5319391" y="3212976"/>
              <a:ext cx="3375025" cy="779463"/>
            </a:xfrm>
            <a:prstGeom prst="chevron">
              <a:avLst>
                <a:gd name="adj" fmla="val 0"/>
              </a:avLst>
            </a:prstGeom>
            <a:solidFill>
              <a:schemeClr val="tx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latinLnBrk="0">
                <a:defRPr/>
              </a:pPr>
              <a:r>
                <a:rPr lang="ko-KR" altLang="en-US" sz="1600" kern="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여러 세대가 함께 다양한 종목에서 흥미에 맞춰 프로그램 선택 가능</a:t>
              </a:r>
              <a:endParaRPr lang="ko-KR" altLang="en-US" sz="16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20" name="Line 3"/>
            <p:cNvSpPr>
              <a:spLocks noChangeShapeType="1"/>
            </p:cNvSpPr>
            <p:nvPr/>
          </p:nvSpPr>
          <p:spPr bwMode="auto">
            <a:xfrm flipV="1">
              <a:off x="704528" y="4527426"/>
              <a:ext cx="8343900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algn="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spc="-1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21" name="Rectangle 14"/>
            <p:cNvSpPr>
              <a:spLocks noChangeArrowheads="1"/>
            </p:cNvSpPr>
            <p:nvPr/>
          </p:nvSpPr>
          <p:spPr bwMode="auto">
            <a:xfrm>
              <a:off x="926778" y="4141664"/>
              <a:ext cx="3375025" cy="779462"/>
            </a:xfrm>
            <a:prstGeom prst="chevron">
              <a:avLst>
                <a:gd name="adj" fmla="val 0"/>
              </a:avLst>
            </a:prstGeom>
            <a:solidFill>
              <a:schemeClr val="bg1"/>
            </a:solidFill>
            <a:ln w="127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latinLnBrk="0">
                <a:defRPr/>
              </a:pP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공급자 중심의 일방적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체육서비스 제공</a:t>
              </a:r>
              <a:endParaRPr lang="ko-KR" altLang="en-US" sz="1400" b="0" kern="0" spc="-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2" name="Rectangle 14"/>
            <p:cNvSpPr>
              <a:spLocks noChangeArrowheads="1"/>
            </p:cNvSpPr>
            <p:nvPr/>
          </p:nvSpPr>
          <p:spPr bwMode="auto">
            <a:xfrm>
              <a:off x="5319391" y="4141664"/>
              <a:ext cx="3375025" cy="779462"/>
            </a:xfrm>
            <a:prstGeom prst="chevron">
              <a:avLst>
                <a:gd name="adj" fmla="val 0"/>
              </a:avLst>
            </a:prstGeom>
            <a:solidFill>
              <a:schemeClr val="tx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latinLnBrk="0">
                <a:defRPr/>
              </a:pPr>
              <a:r>
                <a:rPr lang="ko-KR" altLang="en-US" sz="1600" kern="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참여자가 주체적으로 운영하며 서로간의 커뮤니케이션 확대</a:t>
              </a:r>
              <a:endParaRPr lang="ko-KR" altLang="en-US" sz="16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Line 3"/>
            <p:cNvSpPr>
              <a:spLocks noChangeShapeType="1"/>
            </p:cNvSpPr>
            <p:nvPr/>
          </p:nvSpPr>
          <p:spPr bwMode="auto">
            <a:xfrm flipV="1">
              <a:off x="704528" y="5456114"/>
              <a:ext cx="8343900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algn="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spc="-1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24" name="Rectangle 14"/>
            <p:cNvSpPr>
              <a:spLocks noChangeArrowheads="1"/>
            </p:cNvSpPr>
            <p:nvPr/>
          </p:nvSpPr>
          <p:spPr bwMode="auto">
            <a:xfrm>
              <a:off x="926778" y="5070351"/>
              <a:ext cx="3375025" cy="781050"/>
            </a:xfrm>
            <a:prstGeom prst="chevron">
              <a:avLst>
                <a:gd name="adj" fmla="val 0"/>
              </a:avLst>
            </a:prstGeom>
            <a:solidFill>
              <a:schemeClr val="bg1"/>
            </a:solidFill>
            <a:ln w="127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latinLnBrk="0">
                <a:defRPr/>
              </a:pP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사설센터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높은 회비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>), </a:t>
              </a: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생활체육동호회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600" kern="0" spc="-100" dirty="0" smtClean="0">
                  <a:latin typeface="맑은 고딕" pitchFamily="50" charset="-127"/>
                  <a:ea typeface="맑은 고딕" pitchFamily="50" charset="-127"/>
                </a:rPr>
                <a:t>초보자 진입 애로</a:t>
              </a:r>
              <a:r>
                <a:rPr lang="en-US" altLang="ko-KR" sz="1600" kern="0" spc="-1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600" kern="0" spc="-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5" name="Rectangle 14"/>
            <p:cNvSpPr>
              <a:spLocks noChangeArrowheads="1"/>
            </p:cNvSpPr>
            <p:nvPr/>
          </p:nvSpPr>
          <p:spPr bwMode="auto">
            <a:xfrm>
              <a:off x="5319391" y="5070351"/>
              <a:ext cx="3375025" cy="781050"/>
            </a:xfrm>
            <a:prstGeom prst="chevron">
              <a:avLst>
                <a:gd name="adj" fmla="val 0"/>
              </a:avLst>
            </a:prstGeom>
            <a:solidFill>
              <a:schemeClr val="tx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latinLnBrk="0">
                <a:defRPr/>
              </a:pPr>
              <a:r>
                <a:rPr lang="ko-KR" altLang="en-US" sz="1600" kern="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쉽고 즐겁게 스포츠활동에 참여할 </a:t>
              </a:r>
              <a:r>
                <a:rPr lang="en-US" altLang="ko-KR" sz="1600" kern="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600" kern="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600" kern="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수 있는 환경 조성 </a:t>
              </a:r>
              <a:endParaRPr lang="ko-KR" altLang="en-US" sz="16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" name="모서리가 둥근 직사각형 25"/>
            <p:cNvSpPr/>
            <p:nvPr/>
          </p:nvSpPr>
          <p:spPr bwMode="auto">
            <a:xfrm>
              <a:off x="4560566" y="3408239"/>
              <a:ext cx="496887" cy="387350"/>
            </a:xfrm>
            <a:prstGeom prst="roundRect">
              <a:avLst>
                <a:gd name="adj" fmla="val 11716"/>
              </a:avLst>
            </a:prstGeom>
            <a:solidFill>
              <a:srgbClr val="FFFFFF">
                <a:lumMod val="85000"/>
              </a:srgbClr>
            </a:solidFill>
            <a:ln w="28575" cap="flat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36000" bIns="36000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300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+mn-cs"/>
                </a:rPr>
                <a:t>수요자</a:t>
              </a:r>
              <a:endParaRPr kumimoji="0" lang="ko-KR" altLang="en-US" sz="1300" kern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 bwMode="auto">
            <a:xfrm>
              <a:off x="4560566" y="4330576"/>
              <a:ext cx="496887" cy="387350"/>
            </a:xfrm>
            <a:prstGeom prst="roundRect">
              <a:avLst>
                <a:gd name="adj" fmla="val 11716"/>
              </a:avLst>
            </a:prstGeom>
            <a:solidFill>
              <a:srgbClr val="FFFFFF">
                <a:lumMod val="85000"/>
              </a:srgbClr>
            </a:solidFill>
            <a:ln w="28575" cap="flat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36000" bIns="36000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300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+mn-cs"/>
                </a:rPr>
                <a:t>자발성</a:t>
              </a:r>
              <a:endParaRPr kumimoji="0" lang="ko-KR" altLang="en-US" sz="1300" kern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 bwMode="auto">
            <a:xfrm>
              <a:off x="4560566" y="5262439"/>
              <a:ext cx="496887" cy="388937"/>
            </a:xfrm>
            <a:prstGeom prst="roundRect">
              <a:avLst>
                <a:gd name="adj" fmla="val 11716"/>
              </a:avLst>
            </a:prstGeom>
            <a:solidFill>
              <a:srgbClr val="FFFFFF">
                <a:lumMod val="85000"/>
              </a:srgbClr>
            </a:solidFill>
            <a:ln w="28575" cap="flat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36000" bIns="36000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300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+mn-cs"/>
                </a:rPr>
                <a:t>공공성</a:t>
              </a:r>
              <a:endParaRPr kumimoji="0" lang="ko-KR" altLang="en-US" sz="1300" kern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29" name="Freeform 4"/>
          <p:cNvSpPr>
            <a:spLocks/>
          </p:cNvSpPr>
          <p:nvPr/>
        </p:nvSpPr>
        <p:spPr bwMode="auto">
          <a:xfrm rot="10800000">
            <a:off x="1012294" y="5049180"/>
            <a:ext cx="7893429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24578" y="5422636"/>
            <a:ext cx="91009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각자의 관심과 흥미에 맞춰 스포츠를 즐길 수 있으며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지역주민의 교류의 장으로 활용되고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청소년이 건강하게 성장 할 수 있도록 도우며 활력이 넘치는 지역사회를 형성하는데 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기여하는 스포츠가 될 수 있는 환경 조성 필요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lang="en-US" altLang="ko-KR" sz="16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34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2439" y="2502307"/>
            <a:ext cx="5494906" cy="3771009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518155" y="357328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Intro.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필요성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육성 방향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" name="Rectangle 11"/>
          <p:cNvSpPr>
            <a:spLocks noChangeArrowheads="1"/>
          </p:cNvSpPr>
          <p:nvPr/>
        </p:nvSpPr>
        <p:spPr bwMode="gray">
          <a:xfrm>
            <a:off x="2704704" y="3041697"/>
            <a:ext cx="6481540" cy="2727331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B2B2B2"/>
            </a:solidFill>
            <a:round/>
            <a:headEnd/>
            <a:tailEnd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 eaLnBrk="0" hangingPunct="0">
              <a:defRPr/>
            </a:pPr>
            <a:endParaRPr lang="ko-KR" altLang="en-US" sz="700" dirty="0">
              <a:solidFill>
                <a:prstClr val="black"/>
              </a:solidFill>
            </a:endParaRPr>
          </a:p>
        </p:txBody>
      </p:sp>
      <p:sp>
        <p:nvSpPr>
          <p:cNvPr id="8" name="AutoShape 71"/>
          <p:cNvSpPr>
            <a:spLocks noChangeArrowheads="1"/>
          </p:cNvSpPr>
          <p:nvPr/>
        </p:nvSpPr>
        <p:spPr bwMode="gray">
          <a:xfrm>
            <a:off x="2809460" y="3138218"/>
            <a:ext cx="4290802" cy="606669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marL="266700" algn="l" eaLnBrk="0" hangingPunct="0">
              <a:lnSpc>
                <a:spcPct val="110000"/>
              </a:lnSpc>
              <a:tabLst>
                <a:tab pos="271463" algn="l"/>
              </a:tabLst>
            </a:pPr>
            <a:r>
              <a:rPr lang="ko-KR" altLang="en-US" sz="1500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스포츠 본연의 모습을 회복하며 스포츠가 </a:t>
            </a:r>
            <a:r>
              <a:rPr lang="en-US" altLang="ko-KR" sz="1500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500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500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가진 긍정적 가치 확산</a:t>
            </a:r>
            <a:r>
              <a:rPr lang="en-US" altLang="ko-KR" sz="1500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1500" i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auto">
          <a:xfrm>
            <a:off x="4448944" y="3842383"/>
            <a:ext cx="4501258" cy="1774927"/>
          </a:xfrm>
          <a:prstGeom prst="roundRect">
            <a:avLst>
              <a:gd name="adj" fmla="val 3861"/>
            </a:avLst>
          </a:prstGeom>
          <a:noFill/>
          <a:ln w="12700" algn="ctr">
            <a:solidFill>
              <a:srgbClr val="C00000"/>
            </a:solidFill>
            <a:prstDash val="sysDash"/>
            <a:round/>
            <a:headEnd/>
            <a:tailEnd/>
          </a:ln>
        </p:spPr>
        <p:txBody>
          <a:bodyPr lIns="36000" rIns="36000" anchor="ctr"/>
          <a:lstStyle/>
          <a:p>
            <a:pPr marL="85725" indent="-85725" algn="l" fontAlgn="auto" latinLnBrk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kumimoji="0" lang="ko-KR" altLang="en-US" sz="1600" i="1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Arial" charset="0"/>
                <a:sym typeface="Wingdings" pitchFamily="2" charset="2"/>
              </a:rPr>
              <a:t>스포츠의 폐쇄상황을 해결할 수 있는</a:t>
            </a:r>
            <a:r>
              <a:rPr kumimoji="0" lang="en-US" altLang="ko-KR" sz="1600" i="1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Arial" charset="0"/>
                <a:sym typeface="Wingdings" pitchFamily="2" charset="2"/>
              </a:rPr>
              <a:t>!</a:t>
            </a:r>
          </a:p>
          <a:p>
            <a:pPr marL="85725" indent="-85725" algn="l" fontAlgn="auto" latinLnBrk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kumimoji="0" lang="ko-KR" altLang="en-US" sz="1600" i="1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Arial" charset="0"/>
                <a:sym typeface="Wingdings" pitchFamily="2" charset="2"/>
              </a:rPr>
              <a:t>지역과 사회의 문제를 해결할 수 있는</a:t>
            </a:r>
            <a:r>
              <a:rPr kumimoji="0" lang="en-US" altLang="ko-KR" sz="1600" i="1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Arial" charset="0"/>
                <a:sym typeface="Wingdings" pitchFamily="2" charset="2"/>
              </a:rPr>
              <a:t>!</a:t>
            </a:r>
          </a:p>
          <a:p>
            <a:pPr marL="85725" indent="-85725" algn="l" fontAlgn="auto" latinLnBrk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kumimoji="0" lang="ko-KR" altLang="en-US" sz="1600" i="1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Arial" charset="0"/>
                <a:sym typeface="Wingdings" pitchFamily="2" charset="2"/>
              </a:rPr>
              <a:t>기존 체제를 포함하여 지역스포츠 구조 자체를 변혁시킬 수 있는</a:t>
            </a:r>
            <a:r>
              <a:rPr kumimoji="0" lang="en-US" altLang="ko-KR" sz="1600" i="1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Arial" charset="0"/>
                <a:sym typeface="Wingdings" pitchFamily="2" charset="2"/>
              </a:rPr>
              <a:t>!</a:t>
            </a:r>
            <a:endParaRPr kumimoji="0" lang="en-US" altLang="ko-KR" sz="1600" i="1" kern="0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  <a:cs typeface="Arial" charset="0"/>
              <a:sym typeface="Wingdings" pitchFamily="2" charset="2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66707" y="4047512"/>
            <a:ext cx="1418457" cy="1187946"/>
          </a:xfrm>
          <a:prstGeom prst="roundRect">
            <a:avLst>
              <a:gd name="adj" fmla="val 8667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704528" y="1363325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800" i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스포츠의 긍정적 가치를 확산시키고 누구나 손쉽게 스포츠에 참여할 수 </a:t>
            </a:r>
            <a:r>
              <a:rPr lang="en-US" altLang="ko-KR" sz="1800" i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i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i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있는 좋은 환경을 만들어주는 방향으로 스포츠클럽 육성 필요</a:t>
            </a:r>
            <a:r>
              <a:rPr lang="en-US" altLang="ko-KR" sz="1800" i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1800" i="1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128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52296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6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Ⅰ</a:t>
            </a:r>
            <a:endParaRPr kumimoji="0" lang="ko-KR" altLang="en-US" sz="166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28109" y="3383540"/>
            <a:ext cx="7660007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개요 및 정의</a:t>
            </a:r>
            <a:endParaRPr kumimoji="0" lang="ko-KR" altLang="en-US" sz="480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884548" y="3177816"/>
            <a:ext cx="8131736" cy="1259296"/>
            <a:chOff x="3005580" y="3177816"/>
            <a:chExt cx="3889672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3007252" y="3177816"/>
              <a:ext cx="3888000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3005580" y="4365112"/>
              <a:ext cx="3888000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설명자료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21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4848" y="2434339"/>
            <a:ext cx="1009838" cy="333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_x137151440" descr="EMB00000cf809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2940" y="2431509"/>
            <a:ext cx="936000" cy="27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3061" y="2421937"/>
            <a:ext cx="885378" cy="271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 bwMode="auto">
          <a:xfrm>
            <a:off x="460833" y="2810390"/>
            <a:ext cx="2933542" cy="593621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청소년 스포츠클럽사업</a:t>
            </a:r>
            <a: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(2004~2006</a:t>
            </a:r>
            <a:r>
              <a:rPr lang="en-US" altLang="ko-KR" sz="1500" kern="0" spc="-1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500" kern="0" spc="-1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3484555" y="2810390"/>
            <a:ext cx="2933542" cy="593621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한국형스포츠클럽사업</a:t>
            </a:r>
            <a: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(2006~2010</a:t>
            </a:r>
            <a:r>
              <a:rPr lang="en-US" altLang="ko-KR" sz="1500" kern="0" spc="-1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6520023" y="2810390"/>
            <a:ext cx="2933540" cy="593621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공공스포츠클럽육성사업</a:t>
            </a:r>
            <a: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500" kern="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(2011~2012)</a:t>
            </a:r>
            <a:endParaRPr lang="en-US" altLang="ko-KR" sz="1500" kern="0" spc="-1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3439099" y="2810390"/>
            <a:ext cx="0" cy="3066882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 flipH="1">
            <a:off x="6446561" y="2810390"/>
            <a:ext cx="11182" cy="3066882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AutoShape 39"/>
          <p:cNvSpPr>
            <a:spLocks noChangeArrowheads="1"/>
          </p:cNvSpPr>
          <p:nvPr/>
        </p:nvSpPr>
        <p:spPr bwMode="auto">
          <a:xfrm>
            <a:off x="469166" y="4764351"/>
            <a:ext cx="2926161" cy="1472937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216000" rIns="72000" anchor="t"/>
          <a:lstStyle/>
          <a:p>
            <a:pPr marL="88900" lvl="1" indent="-87313" defTabSz="900113"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1152525" algn="l"/>
              </a:tabLst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청소년만을 대상으로 한 단일형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교실사업 형태로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단순 진행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lvl="1" indent="-87313" defTabSz="900113"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1152525" algn="l"/>
              </a:tabLst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 내 클럽의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자율이 아닌 시체육회의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타율적 운영한계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발생</a:t>
            </a:r>
          </a:p>
        </p:txBody>
      </p:sp>
      <p:cxnSp>
        <p:nvCxnSpPr>
          <p:cNvPr id="14" name="직선 화살표 연결선 13"/>
          <p:cNvCxnSpPr>
            <a:stCxn id="6" idx="2"/>
            <a:endCxn id="13" idx="0"/>
          </p:cNvCxnSpPr>
          <p:nvPr/>
        </p:nvCxnSpPr>
        <p:spPr bwMode="auto">
          <a:xfrm>
            <a:off x="1927604" y="3404011"/>
            <a:ext cx="4643" cy="1360340"/>
          </a:xfrm>
          <a:prstGeom prst="straightConnector1">
            <a:avLst/>
          </a:prstGeom>
          <a:noFill/>
          <a:ln w="3175">
            <a:solidFill>
              <a:srgbClr val="808080"/>
            </a:solidFill>
            <a:round/>
            <a:headEnd type="oval" w="med" len="med"/>
            <a:tailEnd type="stealth" w="lg" len="lg"/>
          </a:ln>
        </p:spPr>
      </p:cxnSp>
      <p:sp>
        <p:nvSpPr>
          <p:cNvPr id="15" name="직사각형 14"/>
          <p:cNvSpPr/>
          <p:nvPr/>
        </p:nvSpPr>
        <p:spPr>
          <a:xfrm>
            <a:off x="469166" y="3525871"/>
            <a:ext cx="2926161" cy="10566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rIns="72000" anchor="ctr"/>
          <a:lstStyle/>
          <a:p>
            <a:pPr marL="0" lvl="1" algn="ctr"/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운동경험 확대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훈련을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통해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엘리트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 육성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39"/>
          <p:cNvSpPr>
            <a:spLocks noChangeArrowheads="1"/>
          </p:cNvSpPr>
          <p:nvPr/>
        </p:nvSpPr>
        <p:spPr bwMode="auto">
          <a:xfrm>
            <a:off x="3488351" y="4764351"/>
            <a:ext cx="2926161" cy="1472937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216000" rIns="72000" anchor="t"/>
          <a:lstStyle/>
          <a:p>
            <a:pPr marL="88900" lvl="1" indent="-87313" defTabSz="900113"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1152525" algn="l"/>
              </a:tabLst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아동 회원 모집 및 리그운영에 한계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발생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lvl="1" indent="-87313" defTabSz="900113"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1152525" algn="l"/>
              </a:tabLst>
              <a:defRPr/>
            </a:pP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지자체의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협조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미흡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일회성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예산지원으로 지속성의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한계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AutoShape 39"/>
          <p:cNvSpPr>
            <a:spLocks noChangeArrowheads="1"/>
          </p:cNvSpPr>
          <p:nvPr/>
        </p:nvSpPr>
        <p:spPr bwMode="auto">
          <a:xfrm>
            <a:off x="6500614" y="4764351"/>
            <a:ext cx="2926161" cy="1472937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216000" rIns="72000" anchor="t"/>
          <a:lstStyle/>
          <a:p>
            <a:pPr marL="88900" lvl="1" indent="-87313" defTabSz="900113"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1152525" algn="l"/>
              </a:tabLst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프로그램 중심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지원으로 기반 구축 미흡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lvl="1" indent="-87313" defTabSz="900113"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1152525" algn="l"/>
              </a:tabLst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정부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지원에만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의존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클럽의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법적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근거 부재로 자립 가능성미약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9" name="직선 화살표 연결선 18"/>
          <p:cNvCxnSpPr>
            <a:stCxn id="7" idx="2"/>
            <a:endCxn id="16" idx="0"/>
          </p:cNvCxnSpPr>
          <p:nvPr/>
        </p:nvCxnSpPr>
        <p:spPr bwMode="auto">
          <a:xfrm>
            <a:off x="4951326" y="3404011"/>
            <a:ext cx="106" cy="1360340"/>
          </a:xfrm>
          <a:prstGeom prst="straightConnector1">
            <a:avLst/>
          </a:prstGeom>
          <a:noFill/>
          <a:ln w="3175">
            <a:solidFill>
              <a:srgbClr val="808080"/>
            </a:solidFill>
            <a:round/>
            <a:headEnd type="oval" w="med" len="med"/>
            <a:tailEnd type="stealth" w="lg" len="lg"/>
          </a:ln>
        </p:spPr>
      </p:cxnSp>
      <p:cxnSp>
        <p:nvCxnSpPr>
          <p:cNvPr id="21" name="직선 화살표 연결선 20"/>
          <p:cNvCxnSpPr>
            <a:stCxn id="9" idx="2"/>
            <a:endCxn id="18" idx="0"/>
          </p:cNvCxnSpPr>
          <p:nvPr/>
        </p:nvCxnSpPr>
        <p:spPr bwMode="auto">
          <a:xfrm flipH="1">
            <a:off x="7963695" y="3404011"/>
            <a:ext cx="23098" cy="1360340"/>
          </a:xfrm>
          <a:prstGeom prst="straightConnector1">
            <a:avLst/>
          </a:prstGeom>
          <a:noFill/>
          <a:ln w="3175">
            <a:solidFill>
              <a:srgbClr val="808080"/>
            </a:solidFill>
            <a:round/>
            <a:headEnd type="oval" w="med" len="med"/>
            <a:tailEnd type="stealth" w="lg" len="lg"/>
          </a:ln>
        </p:spPr>
      </p:cxnSp>
      <p:sp>
        <p:nvSpPr>
          <p:cNvPr id="22" name="직사각형 21"/>
          <p:cNvSpPr/>
          <p:nvPr/>
        </p:nvSpPr>
        <p:spPr>
          <a:xfrm>
            <a:off x="3476127" y="3525871"/>
            <a:ext cx="2926161" cy="10566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rIns="72000" anchor="ctr"/>
          <a:lstStyle/>
          <a:p>
            <a:pPr marL="0" lvl="1" algn="ctr"/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동호인 활용 및 열성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 장 주축 운영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500613" y="3525871"/>
            <a:ext cx="2926161" cy="10566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rIns="72000" anchor="ctr"/>
          <a:lstStyle/>
          <a:p>
            <a:pPr marL="0" lvl="1" algn="ctr"/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종목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이상의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다연령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다계층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프로그램 운영 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lvl="1" algn="ctr"/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전국 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여개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 육성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Rectangle 26"/>
          <p:cNvSpPr>
            <a:spLocks noChangeArrowheads="1"/>
          </p:cNvSpPr>
          <p:nvPr/>
        </p:nvSpPr>
        <p:spPr bwMode="gray">
          <a:xfrm>
            <a:off x="560512" y="1341437"/>
            <a:ext cx="8821990" cy="682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정부는 스포츠의 긍정적 가치를 확산시키고 스포츠와 친숙하게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지낼 수 있는 환경을 조성하기 위해 스포츠클럽 육성사업 진행 </a:t>
            </a:r>
          </a:p>
        </p:txBody>
      </p:sp>
      <p:grpSp>
        <p:nvGrpSpPr>
          <p:cNvPr id="37" name="그룹 3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8" name="직선 연결선 37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추진 경과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04078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추진 방향성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647446" y="3044991"/>
            <a:ext cx="8640514" cy="2730611"/>
            <a:chOff x="416496" y="3146163"/>
            <a:chExt cx="9145016" cy="2553261"/>
          </a:xfrm>
        </p:grpSpPr>
        <p:sp>
          <p:nvSpPr>
            <p:cNvPr id="8" name="Line 3"/>
            <p:cNvSpPr>
              <a:spLocks noChangeShapeType="1"/>
            </p:cNvSpPr>
            <p:nvPr/>
          </p:nvSpPr>
          <p:spPr bwMode="auto">
            <a:xfrm flipV="1">
              <a:off x="416496" y="3146163"/>
              <a:ext cx="9145016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Line 3"/>
            <p:cNvSpPr>
              <a:spLocks noChangeShapeType="1"/>
            </p:cNvSpPr>
            <p:nvPr/>
          </p:nvSpPr>
          <p:spPr bwMode="auto">
            <a:xfrm flipV="1">
              <a:off x="416496" y="3997250"/>
              <a:ext cx="9145016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" name="Line 3"/>
            <p:cNvSpPr>
              <a:spLocks noChangeShapeType="1"/>
            </p:cNvSpPr>
            <p:nvPr/>
          </p:nvSpPr>
          <p:spPr bwMode="auto">
            <a:xfrm flipV="1">
              <a:off x="416496" y="4848337"/>
              <a:ext cx="9145016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1" name="Line 3"/>
            <p:cNvSpPr>
              <a:spLocks noChangeShapeType="1"/>
            </p:cNvSpPr>
            <p:nvPr/>
          </p:nvSpPr>
          <p:spPr bwMode="auto">
            <a:xfrm flipV="1">
              <a:off x="416496" y="5699424"/>
              <a:ext cx="9145016" cy="0"/>
            </a:xfrm>
            <a:prstGeom prst="line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stealth" w="lg" len="lg"/>
            </a:ln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cxnSp>
        <p:nvCxnSpPr>
          <p:cNvPr id="12" name="직선 연결선 11"/>
          <p:cNvCxnSpPr/>
          <p:nvPr/>
        </p:nvCxnSpPr>
        <p:spPr bwMode="auto">
          <a:xfrm>
            <a:off x="1015778" y="2521312"/>
            <a:ext cx="3351145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1030894" y="2312876"/>
            <a:ext cx="3336029" cy="17235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14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스포츠클럽 육성 정책</a:t>
            </a:r>
            <a:endParaRPr lang="ko-KR" altLang="en-US" sz="14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 bwMode="auto">
          <a:xfrm>
            <a:off x="5239332" y="2521312"/>
            <a:ext cx="3391645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254630" y="2312875"/>
            <a:ext cx="3376346" cy="17235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14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 스포츠클럽 육성 정책</a:t>
            </a:r>
            <a:endParaRPr lang="ko-KR" altLang="en-US" sz="14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982554" y="2667380"/>
            <a:ext cx="3409308" cy="763557"/>
          </a:xfrm>
          <a:prstGeom prst="chevron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폐</a:t>
            </a:r>
            <a:r>
              <a:rPr lang="ko-KR" altLang="en-US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쇄형</a:t>
            </a:r>
            <a:r>
              <a:rPr lang="en-US" altLang="ko-KR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기존 동호회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성인중심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단일종목 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5221669" y="2667380"/>
            <a:ext cx="3409308" cy="763557"/>
          </a:xfrm>
          <a:prstGeom prst="chevron">
            <a:avLst>
              <a:gd name="adj" fmla="val 0"/>
            </a:avLst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개방</a:t>
            </a:r>
            <a:r>
              <a:rPr lang="ko-KR" altLang="en-US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형</a:t>
            </a:r>
            <a: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다계층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다수준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다종목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커뮤니티 기능 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982554" y="3577583"/>
            <a:ext cx="3409308" cy="763557"/>
          </a:xfrm>
          <a:prstGeom prst="chevron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개별 공급</a:t>
            </a:r>
            <a: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요소 단위별 개별 지원 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5221669" y="3577583"/>
            <a:ext cx="3409308" cy="763557"/>
          </a:xfrm>
          <a:prstGeom prst="chevron">
            <a:avLst>
              <a:gd name="adj" fmla="val 0"/>
            </a:avLst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통합 공급</a:t>
            </a:r>
            <a: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시설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지도자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프로그램 통합 지원 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982554" y="4487787"/>
            <a:ext cx="3409308" cy="763557"/>
          </a:xfrm>
          <a:prstGeom prst="chevron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정부 의존</a:t>
            </a:r>
            <a: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사업별 예산 지원 방식 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5221669" y="4487787"/>
            <a:ext cx="3409308" cy="763557"/>
          </a:xfrm>
          <a:prstGeom prst="chevron">
            <a:avLst>
              <a:gd name="adj" fmla="val 0"/>
            </a:avLst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자생력 강화</a:t>
            </a:r>
            <a: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수익창출을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통해 </a:t>
            </a:r>
            <a:r>
              <a:rPr lang="ko-KR" altLang="en-US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재정자립 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982554" y="5397991"/>
            <a:ext cx="3409308" cy="763557"/>
          </a:xfrm>
          <a:prstGeom prst="chevron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전체 획일형</a:t>
            </a:r>
            <a:r>
              <a:rPr lang="en-US" altLang="ko-KR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동일인 규모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종목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운영 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5221669" y="5397991"/>
            <a:ext cx="3409308" cy="763557"/>
          </a:xfrm>
          <a:prstGeom prst="chevron">
            <a:avLst>
              <a:gd name="adj" fmla="val 0"/>
            </a:avLst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20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지역 맞춤형</a:t>
            </a:r>
            <a: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지역기반</a:t>
            </a:r>
            <a:r>
              <a:rPr lang="en-US" altLang="ko-KR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클럽 특성별 차별화 </a:t>
            </a:r>
            <a:r>
              <a:rPr lang="en-US" altLang="ko-KR" sz="1400" b="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1400" b="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26"/>
          <p:cNvSpPr>
            <a:spLocks noChangeArrowheads="1"/>
          </p:cNvSpPr>
          <p:nvPr/>
        </p:nvSpPr>
        <p:spPr bwMode="gray">
          <a:xfrm>
            <a:off x="631573" y="1334982"/>
            <a:ext cx="8641900" cy="68908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과거 스포츠클럽 육성 사업의 성과와 한계를 참고하여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 새로운 형태의 스포츠클럽 육성 사업 실시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2200" i="1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157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특징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806758" y="2420888"/>
            <a:ext cx="6482108" cy="984530"/>
          </a:xfrm>
          <a:prstGeom prst="roundRect">
            <a:avLst>
              <a:gd name="adj" fmla="val 10394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82353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가는각진제목체" pitchFamily="18" charset="-127"/>
              <a:ea typeface="가는각진제목체" pitchFamily="18" charset="-127"/>
            </a:endParaRPr>
          </a:p>
        </p:txBody>
      </p: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806757" y="2420888"/>
            <a:ext cx="1242690" cy="984530"/>
            <a:chOff x="449" y="2117"/>
            <a:chExt cx="302" cy="914"/>
          </a:xfrm>
        </p:grpSpPr>
        <p:sp>
          <p:nvSpPr>
            <p:cNvPr id="8" name="AutoShape 11"/>
            <p:cNvSpPr>
              <a:spLocks noChangeArrowheads="1"/>
            </p:cNvSpPr>
            <p:nvPr/>
          </p:nvSpPr>
          <p:spPr bwMode="auto">
            <a:xfrm>
              <a:off x="449" y="2117"/>
              <a:ext cx="181" cy="914"/>
            </a:xfrm>
            <a:prstGeom prst="roundRect">
              <a:avLst>
                <a:gd name="adj" fmla="val 19637"/>
              </a:avLst>
            </a:prstGeom>
            <a:solidFill>
              <a:srgbClr val="0183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dirty="0">
                <a:solidFill>
                  <a:prstClr val="black"/>
                </a:solidFill>
                <a:ea typeface="가는각진제목체"/>
                <a:cs typeface="가는각진제목체"/>
              </a:endParaRPr>
            </a:p>
          </p:txBody>
        </p:sp>
        <p:sp>
          <p:nvSpPr>
            <p:cNvPr id="9" name="AutoShape 12"/>
            <p:cNvSpPr>
              <a:spLocks noChangeArrowheads="1"/>
            </p:cNvSpPr>
            <p:nvPr/>
          </p:nvSpPr>
          <p:spPr bwMode="auto">
            <a:xfrm>
              <a:off x="538" y="2117"/>
              <a:ext cx="213" cy="914"/>
            </a:xfrm>
            <a:prstGeom prst="roundRect">
              <a:avLst>
                <a:gd name="adj" fmla="val 0"/>
              </a:avLst>
            </a:prstGeom>
            <a:solidFill>
              <a:srgbClr val="0183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dirty="0">
                <a:solidFill>
                  <a:prstClr val="black"/>
                </a:solidFill>
                <a:ea typeface="가는각진제목체"/>
                <a:cs typeface="가는각진제목체"/>
              </a:endParaRPr>
            </a:p>
          </p:txBody>
        </p:sp>
      </p:grp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2025250" y="2571338"/>
            <a:ext cx="4961480" cy="52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marL="180975" indent="-952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9pPr>
          </a:lstStyle>
          <a:p>
            <a:pPr eaLnBrk="1" hangingPunct="1">
              <a:spcAft>
                <a:spcPts val="600"/>
              </a:spcAft>
              <a:buFontTx/>
              <a:buChar char="•"/>
            </a:pP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참여자</a:t>
            </a:r>
            <a:r>
              <a:rPr kumimoji="0" lang="en-US" altLang="ko-KR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</a:t>
            </a:r>
            <a:r>
              <a:rPr kumimoji="0" lang="en-US" altLang="ko-KR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 중심이 되어 스포츠클럽을 이끌어</a:t>
            </a:r>
            <a:r>
              <a:rPr kumimoji="0" lang="en-US" altLang="ko-KR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나가는 </a:t>
            </a:r>
            <a:r>
              <a:rPr kumimoji="0" lang="ko-KR" altLang="en-US" sz="1600" i="1" u="sng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회원중심 클럽</a:t>
            </a:r>
            <a:endParaRPr kumimoji="0" lang="en-US" altLang="ko-KR" sz="1600" i="1" u="sng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6975650" y="2420888"/>
            <a:ext cx="129606" cy="984530"/>
          </a:xfrm>
          <a:prstGeom prst="roundRect">
            <a:avLst>
              <a:gd name="adj" fmla="val 0"/>
            </a:avLst>
          </a:prstGeom>
          <a:solidFill>
            <a:srgbClr val="0183B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 dirty="0">
              <a:solidFill>
                <a:prstClr val="black"/>
              </a:solidFill>
              <a:ea typeface="가는각진제목체"/>
              <a:cs typeface="가는각진제목체"/>
            </a:endParaRPr>
          </a:p>
        </p:txBody>
      </p:sp>
      <p:sp>
        <p:nvSpPr>
          <p:cNvPr id="12" name="TextBox 24"/>
          <p:cNvSpPr txBox="1">
            <a:spLocks noChangeArrowheads="1"/>
          </p:cNvSpPr>
          <p:nvPr/>
        </p:nvSpPr>
        <p:spPr bwMode="auto">
          <a:xfrm>
            <a:off x="776536" y="2526435"/>
            <a:ext cx="13311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회원중심클럽</a:t>
            </a:r>
            <a:endParaRPr lang="ko-KR" altLang="en-US" sz="22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806758" y="3651706"/>
            <a:ext cx="6482108" cy="984530"/>
          </a:xfrm>
          <a:prstGeom prst="roundRect">
            <a:avLst>
              <a:gd name="adj" fmla="val 10394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82353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가는각진제목체" pitchFamily="18" charset="-127"/>
              <a:ea typeface="가는각진제목체" pitchFamily="18" charset="-127"/>
            </a:endParaRPr>
          </a:p>
        </p:txBody>
      </p:sp>
      <p:grpSp>
        <p:nvGrpSpPr>
          <p:cNvPr id="14" name="Group 10"/>
          <p:cNvGrpSpPr>
            <a:grpSpLocks/>
          </p:cNvGrpSpPr>
          <p:nvPr/>
        </p:nvGrpSpPr>
        <p:grpSpPr bwMode="auto">
          <a:xfrm>
            <a:off x="806757" y="3651706"/>
            <a:ext cx="1242690" cy="984530"/>
            <a:chOff x="449" y="2117"/>
            <a:chExt cx="302" cy="914"/>
          </a:xfrm>
        </p:grpSpPr>
        <p:sp>
          <p:nvSpPr>
            <p:cNvPr id="15" name="AutoShape 11"/>
            <p:cNvSpPr>
              <a:spLocks noChangeArrowheads="1"/>
            </p:cNvSpPr>
            <p:nvPr/>
          </p:nvSpPr>
          <p:spPr bwMode="auto">
            <a:xfrm>
              <a:off x="449" y="2117"/>
              <a:ext cx="181" cy="914"/>
            </a:xfrm>
            <a:prstGeom prst="roundRect">
              <a:avLst>
                <a:gd name="adj" fmla="val 19637"/>
              </a:avLst>
            </a:prstGeom>
            <a:solidFill>
              <a:srgbClr val="338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dirty="0">
                <a:solidFill>
                  <a:prstClr val="black"/>
                </a:solidFill>
                <a:ea typeface="가는각진제목체"/>
                <a:cs typeface="가는각진제목체"/>
              </a:endParaRPr>
            </a:p>
          </p:txBody>
        </p:sp>
        <p:sp>
          <p:nvSpPr>
            <p:cNvPr id="16" name="AutoShape 12"/>
            <p:cNvSpPr>
              <a:spLocks noChangeArrowheads="1"/>
            </p:cNvSpPr>
            <p:nvPr/>
          </p:nvSpPr>
          <p:spPr bwMode="auto">
            <a:xfrm>
              <a:off x="538" y="2117"/>
              <a:ext cx="213" cy="914"/>
            </a:xfrm>
            <a:prstGeom prst="roundRect">
              <a:avLst>
                <a:gd name="adj" fmla="val 0"/>
              </a:avLst>
            </a:prstGeom>
            <a:solidFill>
              <a:srgbClr val="338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dirty="0">
                <a:solidFill>
                  <a:prstClr val="black"/>
                </a:solidFill>
                <a:ea typeface="가는각진제목체"/>
                <a:cs typeface="가는각진제목체"/>
              </a:endParaRPr>
            </a:p>
          </p:txBody>
        </p:sp>
      </p:grp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2025250" y="3802156"/>
            <a:ext cx="4961480" cy="52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marL="180975" indent="-952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9pPr>
          </a:lstStyle>
          <a:p>
            <a:pPr eaLnBrk="1" hangingPunct="1">
              <a:spcAft>
                <a:spcPts val="600"/>
              </a:spcAft>
              <a:buFontTx/>
              <a:buChar char="•"/>
            </a:pPr>
            <a:r>
              <a:rPr kumimoji="0" lang="ko-KR" altLang="en-US" sz="1600" i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지역주민 </a:t>
            </a: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누구나 체육서비스를 저렴한 가격에</a:t>
            </a:r>
            <a:r>
              <a:rPr kumimoji="0" lang="en-US" altLang="ko-KR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자유롭게 누리고 지역선수를 육성하는 </a:t>
            </a:r>
            <a:r>
              <a:rPr kumimoji="0" lang="ko-KR" altLang="en-US" sz="1600" i="1" u="sng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 </a:t>
            </a:r>
            <a:r>
              <a:rPr kumimoji="0" lang="ko-KR" altLang="en-US" sz="1600" i="1" u="sng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</a:t>
            </a:r>
          </a:p>
        </p:txBody>
      </p:sp>
      <p:sp>
        <p:nvSpPr>
          <p:cNvPr id="18" name="AutoShape 16"/>
          <p:cNvSpPr>
            <a:spLocks noChangeArrowheads="1"/>
          </p:cNvSpPr>
          <p:nvPr/>
        </p:nvSpPr>
        <p:spPr bwMode="auto">
          <a:xfrm>
            <a:off x="6975650" y="3651706"/>
            <a:ext cx="129606" cy="984530"/>
          </a:xfrm>
          <a:prstGeom prst="roundRect">
            <a:avLst>
              <a:gd name="adj" fmla="val 0"/>
            </a:avLst>
          </a:prstGeom>
          <a:solidFill>
            <a:srgbClr val="33894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 dirty="0">
              <a:solidFill>
                <a:prstClr val="black"/>
              </a:solidFill>
              <a:ea typeface="가는각진제목체"/>
              <a:cs typeface="가는각진제목체"/>
            </a:endParaRPr>
          </a:p>
        </p:txBody>
      </p:sp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793470" y="3757253"/>
            <a:ext cx="125255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공공</a:t>
            </a:r>
            <a:r>
              <a:rPr lang="en-US" altLang="ko-KR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클럽</a:t>
            </a:r>
            <a:endParaRPr lang="ko-KR" altLang="en-US" sz="22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806758" y="4927389"/>
            <a:ext cx="6482108" cy="984530"/>
          </a:xfrm>
          <a:prstGeom prst="roundRect">
            <a:avLst>
              <a:gd name="adj" fmla="val 10394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82353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가는각진제목체" pitchFamily="18" charset="-127"/>
              <a:ea typeface="가는각진제목체" pitchFamily="18" charset="-127"/>
            </a:endParaRP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>
            <a:off x="806757" y="4927389"/>
            <a:ext cx="1242690" cy="984530"/>
            <a:chOff x="449" y="2117"/>
            <a:chExt cx="302" cy="914"/>
          </a:xfrm>
        </p:grpSpPr>
        <p:sp>
          <p:nvSpPr>
            <p:cNvPr id="22" name="AutoShape 11"/>
            <p:cNvSpPr>
              <a:spLocks noChangeArrowheads="1"/>
            </p:cNvSpPr>
            <p:nvPr/>
          </p:nvSpPr>
          <p:spPr bwMode="auto">
            <a:xfrm>
              <a:off x="449" y="2117"/>
              <a:ext cx="181" cy="914"/>
            </a:xfrm>
            <a:prstGeom prst="roundRect">
              <a:avLst>
                <a:gd name="adj" fmla="val 19637"/>
              </a:avLst>
            </a:prstGeom>
            <a:solidFill>
              <a:srgbClr val="E293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dirty="0">
                <a:solidFill>
                  <a:prstClr val="black"/>
                </a:solidFill>
                <a:ea typeface="가는각진제목체"/>
                <a:cs typeface="가는각진제목체"/>
              </a:endParaRPr>
            </a:p>
          </p:txBody>
        </p:sp>
        <p:sp>
          <p:nvSpPr>
            <p:cNvPr id="23" name="AutoShape 12"/>
            <p:cNvSpPr>
              <a:spLocks noChangeArrowheads="1"/>
            </p:cNvSpPr>
            <p:nvPr/>
          </p:nvSpPr>
          <p:spPr bwMode="auto">
            <a:xfrm>
              <a:off x="538" y="2117"/>
              <a:ext cx="213" cy="914"/>
            </a:xfrm>
            <a:prstGeom prst="roundRect">
              <a:avLst>
                <a:gd name="adj" fmla="val 0"/>
              </a:avLst>
            </a:prstGeom>
            <a:solidFill>
              <a:srgbClr val="E293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dirty="0">
                <a:solidFill>
                  <a:prstClr val="black"/>
                </a:solidFill>
                <a:ea typeface="가는각진제목체"/>
                <a:cs typeface="가는각진제목체"/>
              </a:endParaRPr>
            </a:p>
          </p:txBody>
        </p:sp>
      </p:grp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2025250" y="5122517"/>
            <a:ext cx="4961480" cy="52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marL="180975" indent="-952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9pPr>
          </a:lstStyle>
          <a:p>
            <a:pPr eaLnBrk="1" hangingPunct="1">
              <a:spcAft>
                <a:spcPts val="600"/>
              </a:spcAft>
              <a:buFontTx/>
              <a:buChar char="•"/>
            </a:pPr>
            <a:r>
              <a:rPr kumimoji="0" lang="ko-KR" altLang="en-US" sz="1600" i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회원의 회비 및 지역의 지원과 함께 회원의 자원봉사 참여를 통해 운영되는 </a:t>
            </a:r>
            <a:r>
              <a:rPr kumimoji="0" lang="ko-KR" altLang="en-US" sz="1600" i="1" u="sng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자립 클럽</a:t>
            </a:r>
            <a:endParaRPr kumimoji="0" lang="ko-KR" altLang="en-US" sz="1600" i="1" u="sng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AutoShape 16"/>
          <p:cNvSpPr>
            <a:spLocks noChangeArrowheads="1"/>
          </p:cNvSpPr>
          <p:nvPr/>
        </p:nvSpPr>
        <p:spPr bwMode="auto">
          <a:xfrm>
            <a:off x="6975650" y="4927389"/>
            <a:ext cx="129606" cy="984530"/>
          </a:xfrm>
          <a:prstGeom prst="roundRect">
            <a:avLst>
              <a:gd name="adj" fmla="val 0"/>
            </a:avLst>
          </a:prstGeom>
          <a:solidFill>
            <a:srgbClr val="E2930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 dirty="0">
              <a:solidFill>
                <a:prstClr val="black"/>
              </a:solidFill>
              <a:ea typeface="가는각진제목체"/>
              <a:cs typeface="가는각진제목체"/>
            </a:endParaRPr>
          </a:p>
        </p:txBody>
      </p:sp>
      <p:sp>
        <p:nvSpPr>
          <p:cNvPr id="26" name="TextBox 24"/>
          <p:cNvSpPr txBox="1">
            <a:spLocks noChangeArrowheads="1"/>
          </p:cNvSpPr>
          <p:nvPr/>
        </p:nvSpPr>
        <p:spPr bwMode="auto">
          <a:xfrm>
            <a:off x="793470" y="5032936"/>
            <a:ext cx="125255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가는각진제목체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자립</a:t>
            </a:r>
            <a:r>
              <a:rPr lang="en-US" altLang="ko-KR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2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클럽</a:t>
            </a:r>
            <a:endParaRPr lang="ko-KR" altLang="en-US" sz="22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" name="그림 27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8956" y="3652431"/>
            <a:ext cx="1565325" cy="979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9" name="Picture 8" descr="http://postfiles13.naver.net/20110805_12/gulbikr_1312535965360Hk46X_JPEG/101110_img04.jpg?type=w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174" b="14743"/>
          <a:stretch/>
        </p:blipFill>
        <p:spPr bwMode="auto">
          <a:xfrm>
            <a:off x="7445643" y="2420888"/>
            <a:ext cx="1555750" cy="984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30" name="그림 29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6314" y="4905164"/>
            <a:ext cx="1519336" cy="984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31" name="Rectangle 26"/>
          <p:cNvSpPr>
            <a:spLocks noChangeArrowheads="1"/>
          </p:cNvSpPr>
          <p:nvPr/>
        </p:nvSpPr>
        <p:spPr bwMode="gray">
          <a:xfrm>
            <a:off x="520210" y="1345119"/>
            <a:ext cx="8641900" cy="70504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스포츠클럽은 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공공체육시설을 거점으로 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참여자가 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중심이 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되고 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200" i="1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다종목</a:t>
            </a:r>
            <a:r>
              <a:rPr lang="en-US" altLang="ko-KR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2200" i="1" dirty="0" err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다수준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프로그램과 전문지도자가 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제공되는 비영리사단법인</a:t>
            </a:r>
          </a:p>
        </p:txBody>
      </p:sp>
    </p:spTree>
    <p:extLst>
      <p:ext uri="{BB962C8B-B14F-4D97-AF65-F5344CB8AC3E}">
        <p14:creationId xmlns:p14="http://schemas.microsoft.com/office/powerpoint/2010/main" xmlns="" val="340905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143301248" descr="EMB0000c61c0dd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7887" y="2400027"/>
            <a:ext cx="6466546" cy="374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4" name="직선 연결선 3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정의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" name="Rectangle 26"/>
          <p:cNvSpPr>
            <a:spLocks noChangeArrowheads="1"/>
          </p:cNvSpPr>
          <p:nvPr/>
        </p:nvSpPr>
        <p:spPr bwMode="gray">
          <a:xfrm>
            <a:off x="520210" y="1345119"/>
            <a:ext cx="8641900" cy="70504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스포츠클럽은 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공공체육시설을 거점으로 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참여자가 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중심이 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되고 </a:t>
            </a:r>
            <a: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200" i="1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다종목</a:t>
            </a:r>
            <a:r>
              <a:rPr lang="en-US" altLang="ko-KR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2200" i="1" dirty="0" err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다수준</a:t>
            </a:r>
            <a:r>
              <a:rPr lang="ko-KR" altLang="en-US" sz="220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프로그램과 전문지도자가 </a:t>
            </a:r>
            <a:r>
              <a:rPr lang="ko-KR" altLang="en-US" sz="22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제공되는 비영리사단법인</a:t>
            </a:r>
          </a:p>
        </p:txBody>
      </p:sp>
    </p:spTree>
    <p:extLst>
      <p:ext uri="{BB962C8B-B14F-4D97-AF65-F5344CB8AC3E}">
        <p14:creationId xmlns:p14="http://schemas.microsoft.com/office/powerpoint/2010/main" xmlns="" val="334810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 bwMode="auto">
          <a:xfrm>
            <a:off x="488503" y="2068059"/>
            <a:ext cx="1079947" cy="3593189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6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사전적</a:t>
            </a:r>
            <a:r>
              <a:rPr lang="en-US" altLang="ko-KR" sz="16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의미</a:t>
            </a:r>
            <a:endParaRPr lang="ko-KR" altLang="en-US" sz="16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688700" y="2061319"/>
            <a:ext cx="1608116" cy="3599929"/>
            <a:chOff x="1688700" y="2492896"/>
            <a:chExt cx="1038334" cy="4306129"/>
          </a:xfrm>
        </p:grpSpPr>
        <p:grpSp>
          <p:nvGrpSpPr>
            <p:cNvPr id="4" name="그룹 3"/>
            <p:cNvGrpSpPr/>
            <p:nvPr/>
          </p:nvGrpSpPr>
          <p:grpSpPr>
            <a:xfrm>
              <a:off x="1712980" y="2492896"/>
              <a:ext cx="1014054" cy="993761"/>
              <a:chOff x="1712980" y="2492896"/>
              <a:chExt cx="1014054" cy="993761"/>
            </a:xfrm>
          </p:grpSpPr>
          <p:sp>
            <p:nvSpPr>
              <p:cNvPr id="14" name="직사각형 13"/>
              <p:cNvSpPr/>
              <p:nvPr/>
            </p:nvSpPr>
            <p:spPr bwMode="auto">
              <a:xfrm>
                <a:off x="1712980" y="2492896"/>
                <a:ext cx="1014054" cy="993761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400" spc="-10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네이버</a:t>
                </a:r>
                <a:r>
                  <a:rPr lang="en-US" altLang="ko-KR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ko-KR" altLang="en-US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지식백과</a:t>
                </a:r>
                <a:endParaRPr lang="ko-KR" altLang="en-US" sz="14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AutoShape 15"/>
              <p:cNvSpPr>
                <a:spLocks noChangeArrowheads="1"/>
              </p:cNvSpPr>
              <p:nvPr/>
            </p:nvSpPr>
            <p:spPr bwMode="gray">
              <a:xfrm>
                <a:off x="1717795" y="2499635"/>
                <a:ext cx="144000" cy="20701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1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  <p:grpSp>
          <p:nvGrpSpPr>
            <p:cNvPr id="5" name="그룹 4"/>
            <p:cNvGrpSpPr/>
            <p:nvPr/>
          </p:nvGrpSpPr>
          <p:grpSpPr>
            <a:xfrm>
              <a:off x="1712980" y="3597019"/>
              <a:ext cx="1014054" cy="993761"/>
              <a:chOff x="1712980" y="3618888"/>
              <a:chExt cx="1014054" cy="993761"/>
            </a:xfrm>
          </p:grpSpPr>
          <p:sp>
            <p:nvSpPr>
              <p:cNvPr id="12" name="직사각형 11"/>
              <p:cNvSpPr/>
              <p:nvPr/>
            </p:nvSpPr>
            <p:spPr bwMode="auto">
              <a:xfrm>
                <a:off x="1712980" y="3618888"/>
                <a:ext cx="1014054" cy="993761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400" spc="-10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두산백과</a:t>
                </a:r>
                <a:endParaRPr lang="ko-KR" altLang="en-US" sz="14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" name="AutoShape 15"/>
              <p:cNvSpPr>
                <a:spLocks noChangeArrowheads="1"/>
              </p:cNvSpPr>
              <p:nvPr/>
            </p:nvSpPr>
            <p:spPr bwMode="gray">
              <a:xfrm>
                <a:off x="1717795" y="3625627"/>
                <a:ext cx="144000" cy="20701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2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  <p:grpSp>
          <p:nvGrpSpPr>
            <p:cNvPr id="6" name="그룹 5"/>
            <p:cNvGrpSpPr/>
            <p:nvPr/>
          </p:nvGrpSpPr>
          <p:grpSpPr>
            <a:xfrm>
              <a:off x="1706921" y="4701142"/>
              <a:ext cx="1014054" cy="993761"/>
              <a:chOff x="1706921" y="4673515"/>
              <a:chExt cx="1014054" cy="993761"/>
            </a:xfrm>
          </p:grpSpPr>
          <p:sp>
            <p:nvSpPr>
              <p:cNvPr id="10" name="직사각형 9"/>
              <p:cNvSpPr/>
              <p:nvPr/>
            </p:nvSpPr>
            <p:spPr bwMode="auto">
              <a:xfrm>
                <a:off x="1706921" y="4673515"/>
                <a:ext cx="1014054" cy="993761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400" spc="-10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위키백과</a:t>
                </a:r>
                <a:endParaRPr lang="ko-KR" altLang="en-US" sz="14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" name="AutoShape 15"/>
              <p:cNvSpPr>
                <a:spLocks noChangeArrowheads="1"/>
              </p:cNvSpPr>
              <p:nvPr/>
            </p:nvSpPr>
            <p:spPr bwMode="gray">
              <a:xfrm>
                <a:off x="1711736" y="4680254"/>
                <a:ext cx="144000" cy="20701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3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  <p:grpSp>
          <p:nvGrpSpPr>
            <p:cNvPr id="7" name="그룹 6"/>
            <p:cNvGrpSpPr/>
            <p:nvPr/>
          </p:nvGrpSpPr>
          <p:grpSpPr>
            <a:xfrm>
              <a:off x="1688700" y="5805264"/>
              <a:ext cx="1014054" cy="993761"/>
              <a:chOff x="1688700" y="5805264"/>
              <a:chExt cx="1014054" cy="993761"/>
            </a:xfrm>
          </p:grpSpPr>
          <p:sp>
            <p:nvSpPr>
              <p:cNvPr id="8" name="직사각형 7"/>
              <p:cNvSpPr/>
              <p:nvPr/>
            </p:nvSpPr>
            <p:spPr bwMode="auto">
              <a:xfrm>
                <a:off x="1688700" y="5805264"/>
                <a:ext cx="1014054" cy="993761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400" spc="-10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위키백과</a:t>
                </a:r>
                <a:r>
                  <a:rPr lang="en-US" altLang="ko-KR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en-US" altLang="ko-KR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학교스포츠클럽</a:t>
                </a:r>
                <a:r>
                  <a:rPr lang="en-US" altLang="ko-KR" sz="1400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ko-KR" altLang="en-US" sz="14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9" name="AutoShape 15"/>
              <p:cNvSpPr>
                <a:spLocks noChangeArrowheads="1"/>
              </p:cNvSpPr>
              <p:nvPr/>
            </p:nvSpPr>
            <p:spPr bwMode="gray">
              <a:xfrm>
                <a:off x="1693515" y="5812003"/>
                <a:ext cx="144000" cy="20701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4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</p:grpSp>
      <p:sp>
        <p:nvSpPr>
          <p:cNvPr id="16" name="직사각형 15"/>
          <p:cNvSpPr/>
          <p:nvPr/>
        </p:nvSpPr>
        <p:spPr bwMode="auto">
          <a:xfrm>
            <a:off x="3368824" y="2106604"/>
            <a:ext cx="5979529" cy="776476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스포츠를 하는 것을 목적으로 하여 자발적으로 형성되는 임의의 </a:t>
            </a:r>
            <a:r>
              <a:rPr lang="ko-KR" altLang="en-US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집단</a:t>
            </a:r>
            <a:r>
              <a:rPr lang="en-US" altLang="ko-KR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스포츠클럽은 스포츠를 공통의 관심사로 하여 자발적으로 결합되고</a:t>
            </a:r>
            <a:r>
              <a:rPr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자율적으로 활동을 전개하는 집단을 의미</a:t>
            </a:r>
            <a:r>
              <a:rPr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400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3368824" y="3019191"/>
            <a:ext cx="5979529" cy="776476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/>
          <a:lstStyle/>
          <a:p>
            <a:pPr eaLnBrk="1" hangingPunct="1">
              <a:spcAft>
                <a:spcPts val="600"/>
              </a:spcAft>
              <a:buFontTx/>
              <a:buChar char="•"/>
            </a:pPr>
            <a:r>
              <a:rPr lang="ko-KR" altLang="en-US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스포츠를 목적으로 하여 결성한 인위적</a:t>
            </a:r>
            <a:r>
              <a:rPr lang="en-US" altLang="ko-KR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자발적인 </a:t>
            </a:r>
            <a:r>
              <a:rPr lang="ko-KR" altLang="en-US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집단</a:t>
            </a:r>
          </a:p>
        </p:txBody>
      </p:sp>
      <p:sp>
        <p:nvSpPr>
          <p:cNvPr id="18" name="직사각형 17"/>
          <p:cNvSpPr/>
          <p:nvPr/>
        </p:nvSpPr>
        <p:spPr bwMode="auto">
          <a:xfrm>
            <a:off x="3368824" y="3939091"/>
            <a:ext cx="6120234" cy="776476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스포츠클럽은 임의의 스포츠를 </a:t>
            </a:r>
            <a:r>
              <a:rPr lang="ko-KR" altLang="en-US" sz="1400" b="0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하기위해</a:t>
            </a:r>
            <a:r>
              <a:rPr lang="ko-KR" altLang="en-US" sz="140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만들어진 집단</a:t>
            </a:r>
          </a:p>
        </p:txBody>
      </p:sp>
      <p:sp>
        <p:nvSpPr>
          <p:cNvPr id="19" name="직사각형 18"/>
          <p:cNvSpPr/>
          <p:nvPr/>
        </p:nvSpPr>
        <p:spPr bwMode="auto">
          <a:xfrm>
            <a:off x="3373091" y="4855099"/>
            <a:ext cx="6120234" cy="776476"/>
          </a:xfrm>
          <a:prstGeom prst="rect">
            <a:avLst/>
          </a:prstGeom>
          <a:noFill/>
          <a:ln w="9525" algn="ctr">
            <a:noFill/>
            <a:prstDash val="sysDash"/>
            <a:round/>
            <a:headEnd/>
            <a:tailEnd/>
          </a:ln>
        </p:spPr>
        <p:txBody>
          <a:bodyPr wrap="square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400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학교스포츠클럽이란 대한민국 학교체육진흥법에 따라 체육활동에 취미를 가진 같은 학교의 학생으로 구성되어 학교가 운영하는 스포츠클럽</a:t>
            </a:r>
            <a:endParaRPr lang="en-US" altLang="ko-KR" sz="1400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정의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5" name="AutoShape 55"/>
          <p:cNvSpPr>
            <a:spLocks noChangeArrowheads="1"/>
          </p:cNvSpPr>
          <p:nvPr/>
        </p:nvSpPr>
        <p:spPr bwMode="auto">
          <a:xfrm>
            <a:off x="491256" y="1344450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다양한 사전적 의미의 스포츠클럽에 대한 정의가 있으며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공동적으로는 체육활동 영위를 위하여 인위적 또는 자발적으로 구성된 집단이 스포츠클럽임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573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5"/>
          <p:cNvSpPr>
            <a:spLocks noChangeArrowheads="1"/>
          </p:cNvSpPr>
          <p:nvPr/>
        </p:nvSpPr>
        <p:spPr bwMode="auto">
          <a:xfrm>
            <a:off x="491256" y="1344450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우리나라 현행 법에는 국민체육진흥법과 생활체육진흥법에 스포츠클럽에 대한 정의가 나타나 있음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12913" y="2054167"/>
            <a:ext cx="7704137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국민체육진흥법 </a:t>
            </a:r>
            <a:r>
              <a:rPr lang="en-US" altLang="ko-KR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체육동호인조직이란 같은 생활체육 활동에 지속적으로 참여하는 자의 모임</a:t>
            </a:r>
            <a:endParaRPr lang="en-US" altLang="ko-KR" sz="1400" spc="-15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생활체육진흥법 </a:t>
            </a:r>
            <a:r>
              <a:rPr lang="en-US" altLang="ko-KR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스포츠클럽이란 회원의 정기적인 체육활동을 위하여 비영리 목적으로 운영되는 단체</a:t>
            </a:r>
            <a:r>
              <a:rPr lang="en-US" altLang="ko-KR" sz="14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484570" y="2038351"/>
            <a:ext cx="1073370" cy="51595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법률</a:t>
            </a:r>
            <a:endParaRPr lang="en-US" altLang="ko-KR" sz="14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26116459"/>
              </p:ext>
            </p:extLst>
          </p:nvPr>
        </p:nvGraphicFramePr>
        <p:xfrm>
          <a:off x="1712913" y="2708920"/>
          <a:ext cx="7687513" cy="338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075"/>
                <a:gridCol w="3201719"/>
                <a:gridCol w="3201719"/>
              </a:tblGrid>
              <a:tr h="33900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endParaRPr lang="en-US" altLang="ko-KR" sz="1100" b="1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스포츠클럽</a:t>
                      </a:r>
                      <a:endParaRPr lang="ko-KR" altLang="en-US" sz="1100" b="1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생활체육동호인조직</a:t>
                      </a:r>
                      <a:endParaRPr lang="ko-KR" altLang="en-US" sz="1100" b="1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법인형태</a:t>
                      </a:r>
                      <a:endParaRPr lang="en-US" altLang="ko-KR" sz="11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비영리사단법인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비사단법인</a:t>
                      </a:r>
                      <a:endParaRPr lang="en-US" altLang="ko-KR" sz="110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비법인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임의단체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의사결정기구</a:t>
                      </a:r>
                      <a:endParaRPr lang="en-US" altLang="ko-KR" sz="11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이사회 및 총회 구성</a:t>
                      </a:r>
                      <a:endParaRPr lang="ko-KR" altLang="en-US" sz="1100" b="0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회칙에 따른 운영진 구성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890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거점시설</a:t>
                      </a:r>
                      <a:endParaRPr lang="en-US" altLang="ko-KR" sz="11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공공시설 또는 사설 위탁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임대 등을 통해 거점시설 확보</a:t>
                      </a:r>
                      <a:endParaRPr lang="ko-KR" altLang="en-US" sz="1100" b="0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거점시설 없이 시간대 임차 수준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규모</a:t>
                      </a:r>
                      <a:endParaRPr lang="en-US" altLang="ko-KR" sz="11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회원 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endParaRPr lang="ko-KR" altLang="en-US" sz="1100" b="0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10~30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명 규모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890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자생력</a:t>
                      </a:r>
                      <a:endParaRPr lang="en-US" altLang="ko-KR" sz="11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다양한 수입원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정부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보조금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회원회비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기부금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판매수익금 등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0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회비 등 한정적 수입원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5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종목수</a:t>
                      </a:r>
                      <a:endParaRPr lang="en-US" altLang="ko-KR" sz="11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다종목</a:t>
                      </a:r>
                      <a:endParaRPr lang="ko-KR" altLang="en-US" sz="1100" b="0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단일종목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682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연령대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Wingdings" pitchFamily="2" charset="2"/>
                        <a:buChar char="§"/>
                      </a:pP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전연령대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유아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~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노인</a:t>
                      </a:r>
                      <a:r>
                        <a:rPr lang="en-US" altLang="ko-KR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특정 연령대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주로 성인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기술레벨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Wingdings" pitchFamily="2" charset="2"/>
                        <a:buChar char="§"/>
                      </a:pP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다수준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레벨</a:t>
                      </a:r>
                      <a:endParaRPr lang="en-US" altLang="ko-KR" sz="110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단일 또는 협소한 레벨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  <a:sym typeface="Wingdings" pitchFamily="2" charset="2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상근직원 및 지도자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Wingdings" pitchFamily="2" charset="2"/>
                        <a:buChar char="§"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상근 직원 및 지도자 보유</a:t>
                      </a:r>
                      <a:endParaRPr lang="en-US" altLang="ko-KR" sz="110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비상근 직원 및 지도자 부재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  <a:sym typeface="Wingdings" pitchFamily="2" charset="2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활동 범위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Wingdings" pitchFamily="2" charset="2"/>
                        <a:buChar char="§"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스포츠와 문화 등 다양한 활동 진행</a:t>
                      </a:r>
                      <a:endParaRPr lang="en-US" altLang="ko-KR" sz="110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종목별 활동에 국한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  <a:sym typeface="Wingdings" pitchFamily="2" charset="2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890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선수육성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Wingdings" pitchFamily="2" charset="2"/>
                        <a:buChar char="§"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정부지원클럽의 경우 </a:t>
                      </a: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전문선수반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운영 및 대한체육회에 클럽명의 선수등록 가능</a:t>
                      </a:r>
                      <a:endParaRPr lang="en-US" altLang="ko-KR" sz="110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제도적 지원 선수육성 혜택 없음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  <a:sym typeface="Wingdings" pitchFamily="2" charset="2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936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1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Wingdings" pitchFamily="2" charset="2"/>
                        <a:buChar char="§"/>
                      </a:pP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지정기부금단체 및 </a:t>
                      </a:r>
                      <a:r>
                        <a:rPr lang="ko-KR" altLang="en-US" sz="110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사회적기업</a:t>
                      </a:r>
                      <a:r>
                        <a:rPr lang="ko-KR" altLang="en-US" sz="110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지정 가능</a:t>
                      </a:r>
                      <a:endParaRPr lang="en-US" altLang="ko-KR" sz="110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임의단체 성격으로는 불가능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  <a:sym typeface="Wingdings" pitchFamily="2" charset="2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 bwMode="auto">
          <a:xfrm>
            <a:off x="488504" y="2708920"/>
            <a:ext cx="1079946" cy="338390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체육동호회</a:t>
            </a:r>
            <a:r>
              <a:rPr lang="en-US" altLang="ko-KR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VS </a:t>
            </a:r>
            <a:r>
              <a:rPr lang="ko-KR" altLang="en-US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스포츠클럽</a:t>
            </a:r>
            <a:endParaRPr lang="en-US" altLang="ko-KR" sz="14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정의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2192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추진 목적 및 역할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45967" y="1340768"/>
            <a:ext cx="8564668" cy="396040"/>
            <a:chOff x="488504" y="1052736"/>
            <a:chExt cx="8928935" cy="396040"/>
          </a:xfrm>
        </p:grpSpPr>
        <p:sp>
          <p:nvSpPr>
            <p:cNvPr id="7" name="직사각형 6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지역주민 체력 증진 및 관리역할</a:t>
              </a: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625808" y="4018999"/>
            <a:ext cx="43564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(65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 이상 고령인구 의료비 증가 추이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2008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천억 원 →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2016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25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조원 →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2030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91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천억 원 전망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국민건강보험공단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한국인의 건강수명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기대수명 평균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82.4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세와 건강수명 평균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65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(2018 OECD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보건통계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로서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17.4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년을 아픈 상태로 살아가는 상황</a:t>
            </a:r>
          </a:p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일본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35.5%,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호주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85.2%,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캐나다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88.4%, OECD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평균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68.3%)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 그렇다고 응답하여 선진국에 비해 낮은 수치 기록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21052" y="2726470"/>
            <a:ext cx="367240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점점 증가하는 건강수명 관심과 의료비 지출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등의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예방차원에서 건강 체력 관리의 필요성이 대두됨에 따라</a:t>
            </a:r>
            <a:r>
              <a:rPr lang="en-US" altLang="ko-KR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지역에서 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이를 담당할 </a:t>
            </a: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거점 역할을 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4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공공스포츠클럽이 </a:t>
            </a:r>
            <a:r>
              <a:rPr lang="ko-KR" altLang="en-US" sz="24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담당</a:t>
            </a:r>
            <a:endParaRPr lang="en-US" altLang="ko-KR" sz="24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Freeform 4"/>
          <p:cNvSpPr>
            <a:spLocks/>
          </p:cNvSpPr>
          <p:nvPr/>
        </p:nvSpPr>
        <p:spPr bwMode="auto">
          <a:xfrm rot="5400000">
            <a:off x="3765012" y="3428856"/>
            <a:ext cx="2880000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 bwMode="auto">
          <a:xfrm>
            <a:off x="704832" y="2016246"/>
            <a:ext cx="3996140" cy="599067"/>
          </a:xfrm>
          <a:prstGeom prst="rect">
            <a:avLst/>
          </a:prstGeom>
          <a:solidFill>
            <a:schemeClr val="tx2">
              <a:lumMod val="50000"/>
            </a:schemeClr>
          </a:solidFill>
          <a:ln w="381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ko-KR" altLang="en-US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지역주민의 체력증진 및 관리를 적극적이고</a:t>
            </a:r>
            <a:r>
              <a: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효과적으로 실행할 수 있는 필요성 대두</a:t>
            </a:r>
            <a:r>
              <a: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  <p:pic>
        <p:nvPicPr>
          <p:cNvPr id="16" name="그림 15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2815200"/>
            <a:ext cx="2678400" cy="10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69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추진 목적 및 역할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45967" y="1340768"/>
            <a:ext cx="8564668" cy="396040"/>
            <a:chOff x="488504" y="1052736"/>
            <a:chExt cx="8928935" cy="396040"/>
          </a:xfrm>
        </p:grpSpPr>
        <p:sp>
          <p:nvSpPr>
            <p:cNvPr id="7" name="직사각형 6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지역의 사회자본 증진을 위한 스포츠 사랑방 역할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625808" y="4018999"/>
            <a:ext cx="43564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참여 기회 증진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일본의 </a:t>
            </a:r>
            <a:r>
              <a:rPr lang="ko-KR" altLang="en-US" sz="1200" b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종합형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스포츠클럽의 경우 지역민이 생활체육을 즐길 수 있도록 스포츠참여 기회 증가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(71.1%)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에 기여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인적 교류 활성화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 내 아이들이 스포츠클럽으로 모여 밝고 활기찬 생활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(40.4%)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을 즐기는 환경 조성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건강한 노인 증진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일본은 </a:t>
            </a:r>
            <a:r>
              <a:rPr lang="ko-KR" altLang="en-US" sz="1200" b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종합형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스포츠클럽을 통해 지역의 노인들의 건강 증진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(53.1%)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 성과 창출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21052" y="2726470"/>
            <a:ext cx="367240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줄어드는 지역 내 공공장소 기반으로서 다양한 연령대 및 소득계층에 있는 지역민들이 한자리에 모여 운동을 통한        공동체 의식 증진 등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4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공공성 확보 가능</a:t>
            </a:r>
            <a:endParaRPr lang="en-US" altLang="ko-KR" sz="24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Freeform 4"/>
          <p:cNvSpPr>
            <a:spLocks/>
          </p:cNvSpPr>
          <p:nvPr/>
        </p:nvSpPr>
        <p:spPr bwMode="auto">
          <a:xfrm rot="5400000">
            <a:off x="3765012" y="3428856"/>
            <a:ext cx="2880000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 bwMode="auto">
          <a:xfrm>
            <a:off x="704832" y="2016246"/>
            <a:ext cx="3996140" cy="599067"/>
          </a:xfrm>
          <a:prstGeom prst="rect">
            <a:avLst/>
          </a:prstGeom>
          <a:solidFill>
            <a:schemeClr val="tx2">
              <a:lumMod val="50000"/>
            </a:schemeClr>
          </a:solidFill>
          <a:ln w="381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ko-KR" altLang="en-US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생활체육 참여를 통한 사회 문제 해결 등</a:t>
            </a:r>
            <a:r>
              <a:rPr lang="en-US" altLang="ko-KR" sz="1600" spc="-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스포츠의 공공성 및 공익 역할의 필요성 대두</a:t>
            </a:r>
            <a:r>
              <a: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  <p:pic>
        <p:nvPicPr>
          <p:cNvPr id="15" name="그림 14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2815200"/>
            <a:ext cx="2678400" cy="10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454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추진 목적 및 역할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45967" y="1340768"/>
            <a:ext cx="8564668" cy="396040"/>
            <a:chOff x="488504" y="1052736"/>
            <a:chExt cx="8928935" cy="396040"/>
          </a:xfrm>
        </p:grpSpPr>
        <p:sp>
          <p:nvSpPr>
            <p:cNvPr id="7" name="직사각형 6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en-US" altLang="ko-KR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운동선수 육성의 대안적 공간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625808" y="4018999"/>
            <a:ext cx="4356485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학교 운동부의 위기 징후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학교 운동부 기피 현상 증가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학부모 회피 및 학교의 운동부 창단 기피 현상 증가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학교 스포츠클럽과의 따로 국밥 운영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기형적 선수 육성체계로 인한 지속 가능성 저하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5725" indent="-857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사례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오산시 내 배드민턴을 운영하는 초 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고등학교 가운데 중학교 배드민턴부가 해체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교육청과 연계하여 중학생 배드민턴 육성의 역할을 오산스포츠클럽이 담당</a:t>
            </a:r>
            <a:endParaRPr lang="en-US" altLang="ko-KR" sz="1200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21052" y="2726470"/>
            <a:ext cx="3672408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다양한 사회현상으로 인해 존폐의 위기에 처한 학교 운동부의 대안적 전문선수 육성 모델로 활용함으로써 사업의 </a:t>
            </a:r>
            <a:r>
              <a:rPr lang="ko-KR" altLang="en-US" sz="1600" i="1" spc="-10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공공성을 확보하고 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endParaRPr lang="en-US" altLang="ko-KR" sz="16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defTabSz="803275">
              <a:spcAft>
                <a:spcPts val="600"/>
              </a:spcAft>
              <a:tabLst>
                <a:tab pos="85725" algn="l"/>
              </a:tabLst>
              <a:defRPr/>
            </a:pPr>
            <a:r>
              <a:rPr lang="ko-KR" altLang="en-US" sz="24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전문선수육성을 담당</a:t>
            </a:r>
            <a:endParaRPr lang="en-US" altLang="ko-KR" sz="2400" i="1" spc="-1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Freeform 4"/>
          <p:cNvSpPr>
            <a:spLocks/>
          </p:cNvSpPr>
          <p:nvPr/>
        </p:nvSpPr>
        <p:spPr bwMode="auto">
          <a:xfrm rot="5400000">
            <a:off x="3765012" y="3428856"/>
            <a:ext cx="2880000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 bwMode="auto">
          <a:xfrm>
            <a:off x="704832" y="2016246"/>
            <a:ext cx="3996140" cy="599067"/>
          </a:xfrm>
          <a:prstGeom prst="rect">
            <a:avLst/>
          </a:prstGeom>
          <a:solidFill>
            <a:schemeClr val="tx2">
              <a:lumMod val="50000"/>
            </a:schemeClr>
          </a:solidFill>
          <a:ln w="381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ko-KR" altLang="en-US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운동부 기피 현상 및 선수 육성체계의 문제점 등으로 인한  새로운 대안의 필요성 대두</a:t>
            </a:r>
            <a:r>
              <a: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  <p:pic>
        <p:nvPicPr>
          <p:cNvPr id="9" name="그림 8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2815200"/>
            <a:ext cx="2678400" cy="10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82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22" name="직선 연결선 21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추진 목적 및 역할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645967" y="1340768"/>
            <a:ext cx="8564668" cy="396040"/>
            <a:chOff x="488504" y="1052736"/>
            <a:chExt cx="8928935" cy="396040"/>
          </a:xfrm>
        </p:grpSpPr>
        <p:sp>
          <p:nvSpPr>
            <p:cNvPr id="26" name="직사각형 25"/>
            <p:cNvSpPr/>
            <p:nvPr/>
          </p:nvSpPr>
          <p:spPr bwMode="auto">
            <a:xfrm>
              <a:off x="488504" y="1052736"/>
              <a:ext cx="8928935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kumimoji="0" lang="ko-KR" altLang="en-US" sz="16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기타 스포츠클럽 추진목적 및 역할</a:t>
              </a:r>
              <a:endParaRPr kumimoji="0" lang="en-US" altLang="ko-KR" sz="16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" name="Rectangle 4"/>
            <p:cNvSpPr/>
            <p:nvPr/>
          </p:nvSpPr>
          <p:spPr bwMode="auto">
            <a:xfrm flipV="1">
              <a:off x="489268" y="1412776"/>
              <a:ext cx="8928171" cy="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nl-BE" sz="1800" b="0" kern="0" spc="-1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632520" y="2026980"/>
            <a:ext cx="8631536" cy="3441044"/>
            <a:chOff x="740836" y="2052381"/>
            <a:chExt cx="8631536" cy="3441044"/>
          </a:xfrm>
        </p:grpSpPr>
        <p:sp>
          <p:nvSpPr>
            <p:cNvPr id="8" name="직사각형 7"/>
            <p:cNvSpPr/>
            <p:nvPr/>
          </p:nvSpPr>
          <p:spPr bwMode="auto">
            <a:xfrm>
              <a:off x="740836" y="2052381"/>
              <a:ext cx="2736000" cy="77249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38100" cap="flat" cmpd="sng" algn="ctr">
              <a:solidFill>
                <a:schemeClr val="bg1">
                  <a:lumMod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0"/>
                </a:spcAft>
              </a:pPr>
              <a:r>
                <a:rPr lang="ko-KR" altLang="en-US" sz="1600" spc="-1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체육인 일자리 </a:t>
              </a:r>
              <a:r>
                <a:rPr lang="ko-KR" altLang="en-US" sz="16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창출 기여</a:t>
              </a:r>
              <a:endPara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6501476" y="2052381"/>
              <a:ext cx="2736000" cy="77249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38100" cap="flat" cmpd="sng" algn="ctr">
              <a:solidFill>
                <a:schemeClr val="bg1">
                  <a:lumMod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0"/>
                </a:spcAft>
              </a:pPr>
              <a:r>
                <a:rPr lang="ko-KR" altLang="en-US" sz="1600" spc="-1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소외계층을 위한 개방적 </a:t>
              </a:r>
              <a:r>
                <a:rPr lang="en-US" altLang="ko-KR" sz="1600" spc="-15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600" spc="-15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600" spc="-15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 </a:t>
              </a:r>
              <a:r>
                <a:rPr lang="ko-KR" altLang="en-US" sz="1600" spc="-1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서비스 기반</a:t>
              </a:r>
              <a:endParaRPr lang="en-US" altLang="ko-KR" sz="1600" spc="-1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3630121" y="2052381"/>
              <a:ext cx="2736000" cy="77249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38100" cap="flat" cmpd="sng" algn="ctr">
              <a:solidFill>
                <a:schemeClr val="bg1">
                  <a:lumMod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0"/>
                </a:spcAft>
              </a:pPr>
              <a:r>
                <a:rPr lang="ko-KR" altLang="en-US" sz="1600" spc="-1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공공체육시설 및 </a:t>
              </a:r>
              <a:r>
                <a:rPr lang="en-US" altLang="ko-KR" sz="16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6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6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학교체육시설의 </a:t>
              </a:r>
              <a:r>
                <a:rPr lang="ko-KR" altLang="en-US" sz="1600" spc="-1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공유</a:t>
              </a:r>
              <a:endParaRPr lang="en-US" altLang="ko-KR" sz="16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66844" y="4293096"/>
              <a:ext cx="269058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marR="0" lvl="0" indent="-28575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30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ko-KR" altLang="en-US" sz="12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스포츠클럽은 은퇴한 엘리트 선수부터 체육전공 출신의 학생에 이르기까지</a:t>
              </a:r>
              <a:r>
                <a:rPr kumimoji="1" lang="en-US" altLang="ko-KR" sz="12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kumimoji="1" lang="ko-KR" altLang="en-US" sz="12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자신의 운동능력 및 경험을 이용하여 직업 활동을 영위할 수 </a:t>
              </a:r>
              <a:r>
                <a:rPr lang="ko-KR" altLang="en-US" sz="12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있도록 일자리 창출의 역할을 담당함</a:t>
              </a:r>
              <a:r>
                <a:rPr lang="en-US" altLang="ko-KR" sz="12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r>
                <a:rPr kumimoji="1" lang="ko-KR" altLang="en-US" sz="12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kumimoji="1" lang="ko-KR" altLang="en-US" sz="12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3656308" y="4293096"/>
              <a:ext cx="273600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marR="0" lvl="0" indent="-28575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ko-KR" altLang="en-US" sz="1200" spc="-150" noProof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일부 거대 생활체육 동호인 조직에 의해 독점되는 학교</a:t>
              </a:r>
              <a:r>
                <a:rPr lang="en-US" altLang="ko-KR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공공체육시설을 스포츠클럽이 운영하게 함으로써 공공성의 중요 요소 중 하나인 시설의 </a:t>
              </a:r>
              <a:r>
                <a:rPr lang="ko-KR" altLang="en-US" sz="1200" spc="-15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공유성</a:t>
              </a:r>
              <a:r>
                <a:rPr lang="ko-KR" altLang="en-US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실현이 가능함</a:t>
              </a:r>
              <a:r>
                <a:rPr lang="en-US" altLang="ko-KR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kumimoji="1" lang="ko-KR" altLang="en-US" sz="12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536932" y="4293096"/>
              <a:ext cx="283544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marR="0" lvl="0" indent="-28575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ko-KR" altLang="en-US" sz="1200" spc="-150" noProof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장애인 및 저소득층 주민을 위한 스포츠 </a:t>
              </a:r>
              <a:r>
                <a:rPr lang="ko-KR" altLang="en-US" sz="1200" spc="-150" noProof="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바우처</a:t>
              </a:r>
              <a:r>
                <a:rPr lang="ko-KR" altLang="en-US" sz="1200" spc="-150" noProof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사업 및 무료 강습 등이 기존처럼 개별</a:t>
              </a:r>
              <a:r>
                <a:rPr lang="ko-KR" altLang="en-US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적</a:t>
              </a:r>
              <a:r>
                <a:rPr lang="en-US" altLang="ko-KR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5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페쇄적으로</a:t>
              </a:r>
              <a:r>
                <a:rPr lang="ko-KR" altLang="en-US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이루어지기보다</a:t>
              </a:r>
              <a:r>
                <a:rPr lang="en-US" altLang="ko-KR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스포츠클럽에서 사람들과의 어울림 속에서 이루어질 수 있도록 함으로써 지역민의 단합에 기여함</a:t>
              </a:r>
              <a:r>
                <a:rPr lang="en-US" altLang="ko-KR" sz="1200" spc="-1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kumimoji="1" lang="ko-KR" altLang="en-US" sz="12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766844" y="2070669"/>
              <a:ext cx="216000" cy="2520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pc="-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endParaRPr kumimoji="1" lang="ko-KR" altLang="en-US" sz="1200" b="1" i="0" u="none" strike="noStrike" kern="1200" cap="none" spc="-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3656308" y="2076765"/>
              <a:ext cx="216000" cy="2520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pc="-50" noProof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endParaRPr kumimoji="1" lang="ko-KR" altLang="en-US" sz="1200" b="1" i="0" u="none" strike="noStrike" kern="1200" cap="none" spc="-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 bwMode="auto">
            <a:xfrm>
              <a:off x="6528550" y="2076765"/>
              <a:ext cx="216000" cy="2520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pc="-50" noProof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6</a:t>
              </a:r>
              <a:endParaRPr kumimoji="1" lang="ko-KR" altLang="en-US" sz="1200" b="1" i="0" u="none" strike="noStrike" kern="1200" cap="none" spc="-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2" name="그림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720" y="2955783"/>
            <a:ext cx="2055600" cy="1155600"/>
          </a:xfrm>
          <a:prstGeom prst="rect">
            <a:avLst/>
          </a:prstGeom>
        </p:spPr>
      </p:pic>
      <p:pic>
        <p:nvPicPr>
          <p:cNvPr id="3" name="그림 2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0501" y="2955783"/>
            <a:ext cx="2055600" cy="1155600"/>
          </a:xfrm>
          <a:prstGeom prst="rect">
            <a:avLst/>
          </a:prstGeom>
        </p:spPr>
      </p:pic>
      <p:pic>
        <p:nvPicPr>
          <p:cNvPr id="2050" name="Picture 2" descr="ë¸ì¸ ì²´ì¡ì ëí ì´ë¯¸ì§ ê²ìê²°ê³¼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3360" y="2955783"/>
            <a:ext cx="2055600" cy="11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778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발전단계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Rectangle 52"/>
          <p:cNvSpPr>
            <a:spLocks noChangeArrowheads="1"/>
          </p:cNvSpPr>
          <p:nvPr/>
        </p:nvSpPr>
        <p:spPr bwMode="gray">
          <a:xfrm>
            <a:off x="641311" y="1357702"/>
            <a:ext cx="8640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사업은 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사업 도입 이후 지속적인 사업 개선을 통해 안착화 된 만큼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이와 같은 기반 아래 스포츠클럽만의 차별화된 성과를 창출하며 확산시켜 나가야 할 단계임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693925" y="2108439"/>
            <a:ext cx="8532017" cy="3453264"/>
            <a:chOff x="596516" y="2204864"/>
            <a:chExt cx="8532017" cy="3453264"/>
          </a:xfrm>
        </p:grpSpPr>
        <p:sp>
          <p:nvSpPr>
            <p:cNvPr id="8" name="직사각형 7"/>
            <p:cNvSpPr/>
            <p:nvPr/>
          </p:nvSpPr>
          <p:spPr bwMode="auto">
            <a:xfrm>
              <a:off x="7423044" y="3179892"/>
              <a:ext cx="1665806" cy="247823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20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1939644" y="2225500"/>
              <a:ext cx="7038544" cy="703263"/>
              <a:chOff x="2540250" y="1393589"/>
              <a:chExt cx="8981207" cy="703263"/>
            </a:xfrm>
          </p:grpSpPr>
          <p:sp>
            <p:nvSpPr>
              <p:cNvPr id="28" name="Rectangle 7"/>
              <p:cNvSpPr>
                <a:spLocks noChangeArrowheads="1"/>
              </p:cNvSpPr>
              <p:nvPr/>
            </p:nvSpPr>
            <p:spPr bwMode="auto">
              <a:xfrm>
                <a:off x="2540250" y="1393589"/>
                <a:ext cx="1820689" cy="703263"/>
              </a:xfrm>
              <a:prstGeom prst="rect">
                <a:avLst/>
              </a:prstGeom>
              <a:solidFill>
                <a:srgbClr val="B2C1DB">
                  <a:lumMod val="50000"/>
                </a:srgbClr>
              </a:solidFill>
              <a:ln w="38100" algn="ctr">
                <a:solidFill>
                  <a:srgbClr val="00206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tabLst>
                    <a:tab pos="271463" algn="l"/>
                  </a:tabLst>
                </a:pPr>
                <a:r>
                  <a:rPr kumimoji="0" lang="ko-KR" altLang="en-US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사업 도입 및 기반구축</a:t>
                </a:r>
                <a: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</a:br>
                <a: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(2013</a:t>
                </a:r>
                <a:r>
                  <a:rPr kumimoji="0" lang="ko-KR" altLang="en-US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년</a:t>
                </a:r>
                <a: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)</a:t>
                </a:r>
                <a:endParaRPr kumimoji="0" lang="ko-KR" altLang="en-US" kern="0" spc="-100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9" name="Rectangle 8"/>
              <p:cNvSpPr>
                <a:spLocks noChangeArrowheads="1"/>
              </p:cNvSpPr>
              <p:nvPr/>
            </p:nvSpPr>
            <p:spPr bwMode="auto">
              <a:xfrm>
                <a:off x="4890938" y="1393589"/>
                <a:ext cx="1820689" cy="703263"/>
              </a:xfrm>
              <a:prstGeom prst="rect">
                <a:avLst/>
              </a:prstGeom>
              <a:solidFill>
                <a:srgbClr val="B2C1DB">
                  <a:lumMod val="50000"/>
                </a:srgbClr>
              </a:solidFill>
              <a:ln w="38100" algn="ctr">
                <a:solidFill>
                  <a:srgbClr val="00206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tabLst>
                    <a:tab pos="271463" algn="l"/>
                  </a:tabLst>
                </a:pPr>
                <a:r>
                  <a:rPr kumimoji="0" lang="ko-KR" altLang="en-US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사업기반 구축</a:t>
                </a:r>
                <a: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</a:br>
                <a: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(2014</a:t>
                </a:r>
                <a:r>
                  <a:rPr kumimoji="0" lang="ko-KR" altLang="en-US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년</a:t>
                </a:r>
                <a: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)</a:t>
                </a:r>
                <a:endParaRPr kumimoji="0" lang="ko-KR" altLang="en-US" kern="0" spc="-1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0" name="Rectangle 10"/>
              <p:cNvSpPr>
                <a:spLocks noChangeArrowheads="1"/>
              </p:cNvSpPr>
              <p:nvPr/>
            </p:nvSpPr>
            <p:spPr bwMode="auto">
              <a:xfrm>
                <a:off x="7202206" y="1393589"/>
                <a:ext cx="1927272" cy="703263"/>
              </a:xfrm>
              <a:prstGeom prst="rect">
                <a:avLst/>
              </a:prstGeom>
              <a:solidFill>
                <a:srgbClr val="B2C1DB">
                  <a:lumMod val="50000"/>
                </a:srgbClr>
              </a:solidFill>
              <a:ln w="38100" algn="ctr">
                <a:solidFill>
                  <a:srgbClr val="00206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tabLst>
                    <a:tab pos="271463" algn="l"/>
                  </a:tabLst>
                </a:pPr>
                <a:r>
                  <a:rPr kumimoji="0" lang="ko-KR" altLang="en-US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사업 안착화 </a:t>
                </a:r>
                <a: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</a:br>
                <a: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(2015~2016</a:t>
                </a:r>
                <a:r>
                  <a:rPr kumimoji="0" lang="ko-KR" altLang="en-US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년</a:t>
                </a:r>
                <a:r>
                  <a:rPr kumimoji="0" lang="en-US" altLang="ko-KR" kern="0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)</a:t>
                </a:r>
                <a:endParaRPr kumimoji="0" lang="ko-KR" altLang="en-US" kern="0" spc="-1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1" name="AutoShape 13"/>
              <p:cNvSpPr>
                <a:spLocks noChangeArrowheads="1"/>
              </p:cNvSpPr>
              <p:nvPr/>
            </p:nvSpPr>
            <p:spPr bwMode="blackWhite">
              <a:xfrm rot="16200000">
                <a:off x="4397480" y="1618929"/>
                <a:ext cx="499260" cy="289090"/>
              </a:xfrm>
              <a:prstGeom prst="downArrow">
                <a:avLst>
                  <a:gd name="adj1" fmla="val 50000"/>
                  <a:gd name="adj2" fmla="val 100000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lIns="88968" tIns="44485" rIns="88968" bIns="44485" anchor="ctr"/>
              <a:lstStyle/>
              <a:p>
                <a:pPr algn="ctr" defTabSz="901700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CA" altLang="ko-KR" b="0" kern="0" spc="-1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2" name="AutoShape 14"/>
              <p:cNvSpPr>
                <a:spLocks noChangeArrowheads="1"/>
              </p:cNvSpPr>
              <p:nvPr/>
            </p:nvSpPr>
            <p:spPr bwMode="blackWhite">
              <a:xfrm rot="16200000">
                <a:off x="6705828" y="1618929"/>
                <a:ext cx="499260" cy="289090"/>
              </a:xfrm>
              <a:prstGeom prst="downArrow">
                <a:avLst>
                  <a:gd name="adj1" fmla="val 50000"/>
                  <a:gd name="adj2" fmla="val 100000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lIns="88968" tIns="44485" rIns="88968" bIns="44485" anchor="ctr"/>
              <a:lstStyle/>
              <a:p>
                <a:pPr algn="ctr" defTabSz="901700" fontAlgn="auto" latinLnBrk="0">
                  <a:spcBef>
                    <a:spcPts val="0"/>
                  </a:spcBef>
                  <a:spcAft>
                    <a:spcPts val="0"/>
                  </a:spcAft>
                </a:pPr>
                <a:endParaRPr kumimoji="0" lang="en-CA" altLang="ko-KR" b="0" kern="0" spc="-1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3" name="Rectangle 10"/>
              <p:cNvSpPr>
                <a:spLocks noChangeArrowheads="1"/>
              </p:cNvSpPr>
              <p:nvPr/>
            </p:nvSpPr>
            <p:spPr bwMode="auto">
              <a:xfrm>
                <a:off x="9594184" y="1393589"/>
                <a:ext cx="1927273" cy="703263"/>
              </a:xfrm>
              <a:prstGeom prst="rect">
                <a:avLst/>
              </a:prstGeom>
              <a:solidFill>
                <a:srgbClr val="B2C1DB">
                  <a:lumMod val="50000"/>
                </a:srgbClr>
              </a:solidFill>
              <a:ln w="38100" algn="ctr">
                <a:solidFill>
                  <a:srgbClr val="00206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tabLst>
                    <a:tab pos="271463" algn="l"/>
                  </a:tabLst>
                </a:pPr>
                <a:r>
                  <a:rPr kumimoji="0" lang="ko-KR" altLang="en-US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사업 확산 및 성과 창출</a:t>
                </a:r>
                <a: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</a:br>
                <a: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(2017</a:t>
                </a:r>
                <a:r>
                  <a:rPr kumimoji="0" lang="ko-KR" altLang="en-US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년 이후</a:t>
                </a:r>
                <a:r>
                  <a:rPr kumimoji="0" lang="en-US" altLang="ko-KR" kern="0" spc="-100" noProof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)</a:t>
                </a:r>
                <a:endParaRPr kumimoji="0" lang="ko-KR" altLang="en-US" kern="0" spc="-100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4" name="AutoShape 14"/>
              <p:cNvSpPr>
                <a:spLocks noChangeArrowheads="1"/>
              </p:cNvSpPr>
              <p:nvPr/>
            </p:nvSpPr>
            <p:spPr bwMode="blackWhite">
              <a:xfrm rot="16200000">
                <a:off x="9119973" y="1618930"/>
                <a:ext cx="499260" cy="289090"/>
              </a:xfrm>
              <a:prstGeom prst="downArrow">
                <a:avLst>
                  <a:gd name="adj1" fmla="val 50000"/>
                  <a:gd name="adj2" fmla="val 100000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lIns="88968" tIns="44485" rIns="88968" bIns="44485" anchor="ctr"/>
              <a:lstStyle/>
              <a:p>
                <a:pPr algn="ctr" defTabSz="901700" fontAlgn="auto" latinLnBrk="0">
                  <a:spcBef>
                    <a:spcPts val="0"/>
                  </a:spcBef>
                  <a:spcAft>
                    <a:spcPts val="0"/>
                  </a:spcAft>
                </a:pPr>
                <a:endParaRPr kumimoji="0" lang="en-CA" altLang="ko-KR" b="0" kern="0" spc="-1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10" name="한쪽 모서리가 잘린 사각형 9"/>
            <p:cNvSpPr/>
            <p:nvPr/>
          </p:nvSpPr>
          <p:spPr bwMode="auto">
            <a:xfrm>
              <a:off x="596516" y="2204864"/>
              <a:ext cx="1130911" cy="720725"/>
            </a:xfrm>
            <a:prstGeom prst="snip1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anchor="ctr"/>
            <a:lstStyle/>
            <a:p>
              <a:pPr algn="ctr">
                <a:lnSpc>
                  <a:spcPct val="110000"/>
                </a:lnSpc>
                <a:defRPr/>
              </a:pPr>
              <a:r>
                <a:rPr lang="ko-KR" altLang="en-US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추진 단계</a:t>
              </a:r>
              <a:endParaRPr lang="ko-KR" altLang="en-US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1" name="Line 24"/>
            <p:cNvSpPr>
              <a:spLocks noChangeShapeType="1"/>
            </p:cNvSpPr>
            <p:nvPr/>
          </p:nvSpPr>
          <p:spPr bwMode="auto">
            <a:xfrm>
              <a:off x="1171167" y="3072351"/>
              <a:ext cx="7957366" cy="0"/>
            </a:xfrm>
            <a:prstGeom prst="line">
              <a:avLst/>
            </a:prstGeom>
            <a:noFill/>
            <a:ln w="19050">
              <a:solidFill>
                <a:srgbClr val="969696"/>
              </a:solidFill>
              <a:round/>
              <a:headEnd/>
              <a:tailEnd type="triangle" w="med" len="med"/>
            </a:ln>
            <a:effectLst/>
          </p:spPr>
          <p:txBody>
            <a:bodyPr lIns="44605" tIns="44605" rIns="44605" bIns="44605" anchor="ctr" anchorCtr="1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100" b="0" kern="0" spc="-1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Line 24"/>
            <p:cNvSpPr>
              <a:spLocks noChangeShapeType="1"/>
            </p:cNvSpPr>
            <p:nvPr/>
          </p:nvSpPr>
          <p:spPr bwMode="auto">
            <a:xfrm>
              <a:off x="784622" y="4681816"/>
              <a:ext cx="6588000" cy="0"/>
            </a:xfrm>
            <a:prstGeom prst="line">
              <a:avLst/>
            </a:prstGeom>
            <a:noFill/>
            <a:ln w="19050">
              <a:solidFill>
                <a:srgbClr val="969696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lIns="44605" tIns="44605" rIns="44605" bIns="44605" anchor="ctr" anchorCtr="1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b="0" kern="0" spc="-1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" name="AutoShape 21"/>
            <p:cNvSpPr>
              <a:spLocks noChangeArrowheads="1"/>
            </p:cNvSpPr>
            <p:nvPr/>
          </p:nvSpPr>
          <p:spPr bwMode="auto">
            <a:xfrm>
              <a:off x="786001" y="4778654"/>
              <a:ext cx="752304" cy="860424"/>
            </a:xfrm>
            <a:prstGeom prst="roundRect">
              <a:avLst>
                <a:gd name="adj" fmla="val 6741"/>
              </a:avLst>
            </a:prstGeom>
            <a:solidFill>
              <a:schemeClr val="bg1">
                <a:lumMod val="65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fontAlgn="auto" latinLnBrk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ko-KR" altLang="en-US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한계</a:t>
              </a:r>
              <a:r>
                <a:rPr kumimoji="0" lang="en-US" altLang="ko-KR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kumimoji="0" lang="ko-KR" altLang="en-US" kern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gray">
            <a:xfrm>
              <a:off x="1877696" y="3179892"/>
              <a:ext cx="1595468" cy="35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/>
            <a:lstStyle/>
            <a:p>
              <a:pPr marL="3175" algn="ctr"/>
              <a:r>
                <a:rPr lang="en-US" altLang="ko-KR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9</a:t>
              </a:r>
              <a:r>
                <a:rPr lang="ko-KR" altLang="en-US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개</a:t>
              </a:r>
              <a:endParaRPr lang="en-US" altLang="ko-KR" sz="11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Rectangle 22"/>
            <p:cNvSpPr>
              <a:spLocks noChangeArrowheads="1"/>
            </p:cNvSpPr>
            <p:nvPr/>
          </p:nvSpPr>
          <p:spPr bwMode="gray">
            <a:xfrm>
              <a:off x="3740385" y="3179892"/>
              <a:ext cx="1595468" cy="35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/>
            <a:lstStyle/>
            <a:p>
              <a:pPr marL="3175" algn="ctr"/>
              <a:r>
                <a:rPr lang="en-US" altLang="ko-KR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18</a:t>
              </a:r>
              <a:r>
                <a:rPr lang="ko-KR" altLang="en-US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개</a:t>
              </a:r>
              <a:endParaRPr lang="en-US" altLang="ko-KR" sz="11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Rectangle 22"/>
            <p:cNvSpPr>
              <a:spLocks noChangeArrowheads="1"/>
            </p:cNvSpPr>
            <p:nvPr/>
          </p:nvSpPr>
          <p:spPr bwMode="gray">
            <a:xfrm>
              <a:off x="5603833" y="3179892"/>
              <a:ext cx="1595468" cy="35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/>
            <a:lstStyle/>
            <a:p>
              <a:pPr marL="3175" algn="ctr"/>
              <a:r>
                <a:rPr lang="en-US" altLang="ko-KR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37</a:t>
              </a:r>
              <a:r>
                <a:rPr lang="ko-KR" altLang="en-US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개</a:t>
              </a:r>
              <a:endParaRPr lang="en-US" altLang="ko-KR" sz="11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Rectangle 22"/>
            <p:cNvSpPr>
              <a:spLocks noChangeArrowheads="1"/>
            </p:cNvSpPr>
            <p:nvPr/>
          </p:nvSpPr>
          <p:spPr bwMode="gray">
            <a:xfrm>
              <a:off x="7452706" y="3179892"/>
              <a:ext cx="1595468" cy="35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/>
            <a:lstStyle/>
            <a:p>
              <a:pPr marL="3175" algn="ctr"/>
              <a:r>
                <a:rPr lang="en-US" altLang="ko-KR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76</a:t>
              </a:r>
              <a:r>
                <a:rPr lang="ko-KR" altLang="en-US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개 </a:t>
              </a:r>
              <a:r>
                <a:rPr lang="en-US" altLang="ko-KR" sz="110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+ a</a:t>
              </a:r>
              <a:endParaRPr lang="en-US" altLang="ko-KR" sz="11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8" name="Rectangle 22"/>
            <p:cNvSpPr>
              <a:spLocks noChangeArrowheads="1"/>
            </p:cNvSpPr>
            <p:nvPr/>
          </p:nvSpPr>
          <p:spPr bwMode="gray">
            <a:xfrm>
              <a:off x="1810595" y="4778666"/>
              <a:ext cx="1729671" cy="807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>
              <a:spAutoFit/>
            </a:bodyPr>
            <a:lstStyle/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회원 기준</a:t>
              </a:r>
              <a: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자립기준 등 </a:t>
              </a:r>
              <a: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세부 운영기준 부재</a:t>
              </a:r>
              <a:endParaRPr lang="en-US" altLang="ko-KR" sz="110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클럽 운영 성과측정 지표 부재</a:t>
              </a:r>
              <a:endParaRPr lang="en-US" altLang="ko-KR" sz="110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gray">
            <a:xfrm>
              <a:off x="3673284" y="4778666"/>
              <a:ext cx="1729671" cy="807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>
              <a:spAutoFit/>
            </a:bodyPr>
            <a:lstStyle/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지역 규모에 따른 클럽 </a:t>
              </a:r>
              <a: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구분 및 지원 차등 미흡</a:t>
              </a:r>
              <a:endParaRPr lang="en-US" altLang="ko-KR" sz="110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클럽 관리 및 부진 클럽 관리방안 부재</a:t>
              </a:r>
              <a:endParaRPr lang="en-US" altLang="ko-KR" sz="110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gray">
            <a:xfrm>
              <a:off x="5536732" y="4778666"/>
              <a:ext cx="1729671" cy="807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72000" anchor="ctr">
              <a:spAutoFit/>
            </a:bodyPr>
            <a:lstStyle/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스포츠클럽만의 구별된 </a:t>
              </a:r>
              <a: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차별성 부족</a:t>
              </a:r>
              <a:endParaRPr lang="en-US" altLang="ko-KR" sz="110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지역 단위 클럽 관리</a:t>
              </a:r>
              <a:r>
                <a:rPr lang="en-US" altLang="ko-KR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·</a:t>
              </a:r>
              <a:r>
                <a:rPr lang="ko-KR" altLang="en-US" sz="1100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지원방안 미흡</a:t>
              </a:r>
              <a:endParaRPr lang="en-US" altLang="ko-KR" sz="110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1" name="Rectangle 22"/>
            <p:cNvSpPr>
              <a:spLocks noChangeArrowheads="1"/>
            </p:cNvSpPr>
            <p:nvPr/>
          </p:nvSpPr>
          <p:spPr bwMode="gray">
            <a:xfrm>
              <a:off x="5465567" y="3583072"/>
              <a:ext cx="1872000" cy="1054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Ins="72000" anchor="ctr">
              <a:spAutoFit/>
            </a:bodyPr>
            <a:lstStyle/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클럽의 안정적인 운영 기반 마련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부진클럽 선정 및 지원 중단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거점스포츠클럽 모델 도입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신규클럽 공모조건 강화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gray">
            <a:xfrm>
              <a:off x="7398450" y="3510789"/>
              <a:ext cx="1686566" cy="1937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90000" anchor="ctr"/>
            <a:lstStyle/>
            <a:p>
              <a:pPr marL="171450" indent="-171450" algn="ctr"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스포츠클럽은 어떤 </a:t>
              </a:r>
              <a: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방향으로 차별화된 </a:t>
              </a:r>
              <a: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성과를 창출해야 하는가</a:t>
              </a:r>
              <a: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?</a:t>
              </a:r>
            </a:p>
            <a:p>
              <a:pPr marL="171450" indent="-171450" algn="ctr"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스포츠클럽을 어떻게 </a:t>
              </a:r>
              <a: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확산하고 관리해</a:t>
              </a:r>
              <a: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나갈  것인가</a:t>
              </a:r>
              <a:endParaRPr lang="en-US" altLang="ko-KR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 algn="ctr"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endParaRPr lang="en-US" altLang="ko-KR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gray">
            <a:xfrm>
              <a:off x="1739430" y="3602308"/>
              <a:ext cx="1872000" cy="977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Ins="72000" anchor="ctr">
              <a:spAutoFit/>
            </a:bodyPr>
            <a:lstStyle/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종합형스포츠클럽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현 스포츠클럽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 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사업 도입 및 초기 운영모델 수립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클럽 선정 기준 수립 및  총 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9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개 신규 클럽 선정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gray">
            <a:xfrm>
              <a:off x="3602119" y="3602308"/>
              <a:ext cx="1872000" cy="977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Ins="72000" anchor="ctr">
              <a:spAutoFit/>
            </a:bodyPr>
            <a:lstStyle/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클럽 운영 세부 기준 마련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정회원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/ 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준회원 구분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시설확보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/ 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지도자 기준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 algn="l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시설 활용도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회원 수 등 </a:t>
              </a:r>
              <a:r>
                <a:rPr lang="en-US" altLang="ko-KR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9</a:t>
              </a:r>
              <a:r>
                <a:rPr lang="ko-KR" altLang="en-US" sz="1100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개 핵심성과지표 마련</a:t>
              </a:r>
              <a:endParaRPr lang="en-US" altLang="ko-KR" sz="1100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 flipH="1">
              <a:off x="1182538" y="3072349"/>
              <a:ext cx="0" cy="1548000"/>
            </a:xfrm>
            <a:prstGeom prst="line">
              <a:avLst/>
            </a:prstGeom>
            <a:noFill/>
            <a:ln w="19050">
              <a:solidFill>
                <a:srgbClr val="969696"/>
              </a:solidFill>
              <a:round/>
              <a:headEnd/>
              <a:tailEnd type="triangle" w="med" len="med"/>
            </a:ln>
            <a:effectLst/>
          </p:spPr>
          <p:txBody>
            <a:bodyPr lIns="44605" tIns="44605" rIns="44605" bIns="44605" anchor="ctr" anchorCtr="1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100" b="0" kern="0" spc="-1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" name="AutoShape 21"/>
            <p:cNvSpPr>
              <a:spLocks noChangeArrowheads="1"/>
            </p:cNvSpPr>
            <p:nvPr/>
          </p:nvSpPr>
          <p:spPr bwMode="auto">
            <a:xfrm>
              <a:off x="786001" y="3177348"/>
              <a:ext cx="752304" cy="386860"/>
            </a:xfrm>
            <a:prstGeom prst="roundRect">
              <a:avLst>
                <a:gd name="adj" fmla="val 6741"/>
              </a:avLst>
            </a:prstGeom>
            <a:solidFill>
              <a:schemeClr val="bg1"/>
            </a:solidFill>
            <a:ln w="28575" algn="ctr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fontAlgn="auto" latinLnBrk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ko-KR" altLang="en-US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클럽 수</a:t>
              </a:r>
              <a:endParaRPr kumimoji="0" lang="ko-KR" altLang="en-US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" name="AutoShape 21"/>
            <p:cNvSpPr>
              <a:spLocks noChangeArrowheads="1"/>
            </p:cNvSpPr>
            <p:nvPr/>
          </p:nvSpPr>
          <p:spPr bwMode="auto">
            <a:xfrm>
              <a:off x="786001" y="3656137"/>
              <a:ext cx="752304" cy="834227"/>
            </a:xfrm>
            <a:prstGeom prst="roundRect">
              <a:avLst>
                <a:gd name="adj" fmla="val 6741"/>
              </a:avLst>
            </a:prstGeom>
            <a:solidFill>
              <a:schemeClr val="bg1"/>
            </a:solidFill>
            <a:ln w="28575" algn="ctr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fontAlgn="auto" latinLnBrk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ko-KR" altLang="en-US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주요</a:t>
              </a:r>
              <a:r>
                <a:rPr kumimoji="0" lang="en-US" altLang="ko-KR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kumimoji="0" lang="en-US" altLang="ko-KR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kumimoji="0" lang="ko-KR" altLang="en-US" kern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성과</a:t>
              </a:r>
              <a:endParaRPr kumimoji="0" lang="ko-KR" altLang="en-US" kern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5" name="직사각형 34"/>
          <p:cNvSpPr/>
          <p:nvPr/>
        </p:nvSpPr>
        <p:spPr bwMode="auto">
          <a:xfrm>
            <a:off x="497119" y="1268413"/>
            <a:ext cx="8928844" cy="5104890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11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현황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 bwMode="auto">
          <a:xfrm>
            <a:off x="497119" y="1268413"/>
            <a:ext cx="8928844" cy="5104890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52"/>
          <p:cNvSpPr>
            <a:spLocks noChangeArrowheads="1"/>
          </p:cNvSpPr>
          <p:nvPr/>
        </p:nvSpPr>
        <p:spPr bwMode="gray">
          <a:xfrm>
            <a:off x="650224" y="1378758"/>
            <a:ext cx="8640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지역 체육시설을 거점으로 다세대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다수준 회원에게 프로그램과 전문 지도자를 제공하는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개방형 비영리 클럽으로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현재까지 총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76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개소가 선정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운영되고 있음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1158551" y="2096852"/>
            <a:ext cx="7589877" cy="464726"/>
            <a:chOff x="1077899" y="2353830"/>
            <a:chExt cx="7589877" cy="464726"/>
          </a:xfrm>
        </p:grpSpPr>
        <p:sp>
          <p:nvSpPr>
            <p:cNvPr id="23" name="직사각형 30"/>
            <p:cNvSpPr>
              <a:spLocks noChangeArrowheads="1"/>
            </p:cNvSpPr>
            <p:nvPr/>
          </p:nvSpPr>
          <p:spPr bwMode="auto">
            <a:xfrm>
              <a:off x="1077899" y="2353993"/>
              <a:ext cx="580770" cy="4644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목적</a:t>
              </a:r>
              <a:endParaRPr lang="ko-KR" altLang="en-US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Rectangle 76"/>
            <p:cNvSpPr>
              <a:spLocks noChangeArrowheads="1"/>
            </p:cNvSpPr>
            <p:nvPr/>
          </p:nvSpPr>
          <p:spPr bwMode="auto">
            <a:xfrm>
              <a:off x="1692332" y="2353830"/>
              <a:ext cx="6975444" cy="464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7800" indent="-177800" algn="l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다양한 연령</a:t>
              </a:r>
              <a:r>
                <a:rPr kumimoji="0" lang="en-US" altLang="ko-KR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·</a:t>
              </a: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계층의 지역주민이 원하는 종목을 저렴한 비용으로 즐길 수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있는 체육시설 중심의 선진형 공공클럽 육성</a:t>
              </a:r>
            </a:p>
            <a:p>
              <a:pPr marL="177800" indent="-177800" algn="l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학교스포츠클럽과의 연계를 통한 청소년 건강증진</a:t>
              </a:r>
              <a:r>
                <a:rPr kumimoji="0" lang="en-US" altLang="ko-KR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우수선수 발굴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등 생활체육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-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엘리트체육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-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학교체육의 연계발전 도모</a:t>
              </a:r>
            </a:p>
          </p:txBody>
        </p:sp>
      </p:grpSp>
      <p:cxnSp>
        <p:nvCxnSpPr>
          <p:cNvPr id="25" name="직선 연결선 24"/>
          <p:cNvCxnSpPr/>
          <p:nvPr/>
        </p:nvCxnSpPr>
        <p:spPr bwMode="auto">
          <a:xfrm>
            <a:off x="1104562" y="2644986"/>
            <a:ext cx="7668000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26" name="그룹 25"/>
          <p:cNvGrpSpPr/>
          <p:nvPr/>
        </p:nvGrpSpPr>
        <p:grpSpPr>
          <a:xfrm>
            <a:off x="1158551" y="2728393"/>
            <a:ext cx="7589877" cy="634004"/>
            <a:chOff x="1077899" y="3000372"/>
            <a:chExt cx="7589877" cy="634004"/>
          </a:xfrm>
        </p:grpSpPr>
        <p:sp>
          <p:nvSpPr>
            <p:cNvPr id="27" name="직사각형 30"/>
            <p:cNvSpPr>
              <a:spLocks noChangeArrowheads="1"/>
            </p:cNvSpPr>
            <p:nvPr/>
          </p:nvSpPr>
          <p:spPr bwMode="auto">
            <a:xfrm>
              <a:off x="1077899" y="3000574"/>
              <a:ext cx="580770" cy="6336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현황</a:t>
              </a:r>
              <a:endParaRPr lang="ko-KR" altLang="en-US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Rectangle 76"/>
            <p:cNvSpPr>
              <a:spLocks noChangeArrowheads="1"/>
            </p:cNvSpPr>
            <p:nvPr/>
          </p:nvSpPr>
          <p:spPr bwMode="auto">
            <a:xfrm>
              <a:off x="1692331" y="3000372"/>
              <a:ext cx="6975445" cy="634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7800" indent="-177800" algn="l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사업 시작 </a:t>
              </a:r>
              <a:r>
                <a:rPr kumimoji="0" lang="en-US" altLang="ko-KR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2013</a:t>
              </a: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년</a:t>
              </a:r>
              <a:endParaRPr kumimoji="0" lang="en-US" altLang="ko-KR" sz="1100" b="0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7800" indent="-177800" algn="l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지원 내역</a:t>
              </a:r>
              <a:r>
                <a:rPr kumimoji="0" lang="en-US" altLang="ko-KR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: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스포츠클럽 법인설립 비용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최대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5</a:t>
              </a:r>
              <a:r>
                <a:rPr kumimoji="0" lang="ko-KR" altLang="en-US" sz="1100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천만원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),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스포츠클럽운영에 필요한 지도자 인건비 및 운영비 지원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/>
              </a:r>
              <a:b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</a:b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                (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거점스포츠클럽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연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8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억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대도시형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연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3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억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중소도시형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연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2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억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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최대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3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  <a:sym typeface="Wingdings" panose="05000000000000000000" pitchFamily="2" charset="2"/>
                </a:rPr>
                <a:t>년 지원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  <a:endParaRPr kumimoji="0" lang="ko-KR" altLang="en-US" sz="1100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</p:grpSp>
      <p:cxnSp>
        <p:nvCxnSpPr>
          <p:cNvPr id="29" name="직선 연결선 28"/>
          <p:cNvCxnSpPr/>
          <p:nvPr/>
        </p:nvCxnSpPr>
        <p:spPr bwMode="auto">
          <a:xfrm>
            <a:off x="1104562" y="3445804"/>
            <a:ext cx="7668000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30" name="그룹 29"/>
          <p:cNvGrpSpPr/>
          <p:nvPr/>
        </p:nvGrpSpPr>
        <p:grpSpPr>
          <a:xfrm>
            <a:off x="1151711" y="3529212"/>
            <a:ext cx="7589877" cy="1071570"/>
            <a:chOff x="1071059" y="3929066"/>
            <a:chExt cx="7589877" cy="1071570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 bwMode="auto">
            <a:xfrm>
              <a:off x="1071059" y="3929066"/>
              <a:ext cx="580770" cy="107157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현황 및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목표</a:t>
              </a:r>
              <a:endParaRPr lang="ko-KR" altLang="en-US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Rectangle 76"/>
            <p:cNvSpPr>
              <a:spLocks noChangeArrowheads="1"/>
            </p:cNvSpPr>
            <p:nvPr/>
          </p:nvSpPr>
          <p:spPr bwMode="auto">
            <a:xfrm>
              <a:off x="1685491" y="3929066"/>
              <a:ext cx="6975445" cy="261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7800" indent="-177800" algn="l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전국 시군구당 </a:t>
              </a:r>
              <a:r>
                <a:rPr kumimoji="0" lang="en-US" altLang="ko-KR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1</a:t>
              </a:r>
              <a:r>
                <a:rPr kumimoji="0" lang="ko-KR" altLang="en-US" sz="1100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개소 설치 목적으로 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최종 </a:t>
              </a:r>
              <a:r>
                <a:rPr kumimoji="0" lang="en-US" altLang="ko-KR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229</a:t>
              </a:r>
              <a:r>
                <a:rPr kumimoji="0" lang="ko-KR" altLang="en-US" sz="110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개의 스포츠클럽 신설</a:t>
              </a:r>
            </a:p>
          </p:txBody>
        </p:sp>
      </p:grpSp>
      <p:sp>
        <p:nvSpPr>
          <p:cNvPr id="33" name="대각선 방향의 모서리가 잘린 사각형 32"/>
          <p:cNvSpPr/>
          <p:nvPr/>
        </p:nvSpPr>
        <p:spPr bwMode="auto">
          <a:xfrm>
            <a:off x="785501" y="4925715"/>
            <a:ext cx="1319191" cy="1038266"/>
          </a:xfrm>
          <a:prstGeom prst="snip2DiagRect">
            <a:avLst>
              <a:gd name="adj1" fmla="val 0"/>
              <a:gd name="adj2" fmla="val 11802"/>
            </a:avLst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 </a:t>
            </a:r>
            <a: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</a:t>
            </a:r>
            <a: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(76</a:t>
            </a:r>
            <a:r>
              <a:rPr lang="ko-KR" altLang="en-US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3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300" spc="-1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2577668"/>
              </p:ext>
            </p:extLst>
          </p:nvPr>
        </p:nvGraphicFramePr>
        <p:xfrm>
          <a:off x="2040091" y="3790802"/>
          <a:ext cx="5634647" cy="809980"/>
        </p:xfrm>
        <a:graphic>
          <a:graphicData uri="http://schemas.openxmlformats.org/drawingml/2006/table">
            <a:tbl>
              <a:tblPr/>
              <a:tblGrid>
                <a:gridCol w="10042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8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8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78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8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88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78800"/>
                <a:gridCol w="5788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788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0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 분</a:t>
                      </a: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’</a:t>
                      </a:r>
                      <a:r>
                        <a:rPr lang="en-US" altLang="ko-KR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’</a:t>
                      </a:r>
                      <a:r>
                        <a:rPr lang="en-US" altLang="ko-KR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14</a:t>
                      </a: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’</a:t>
                      </a:r>
                      <a:r>
                        <a:rPr lang="en-US" altLang="ko-KR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’</a:t>
                      </a:r>
                      <a:r>
                        <a:rPr lang="en-US" altLang="ko-KR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’</a:t>
                      </a:r>
                      <a:r>
                        <a:rPr lang="en-US" altLang="ko-KR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‘18</a:t>
                      </a: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’</a:t>
                      </a:r>
                      <a:r>
                        <a:rPr lang="en-US" altLang="ko-KR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</a:t>
                      </a:r>
                      <a:r>
                        <a:rPr lang="ko-KR" alt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•••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운영 클럽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18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36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55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76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229</a:t>
                      </a:r>
                      <a:r>
                        <a:rPr lang="ko-KR" altLang="en-US" sz="14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lang="en-US" sz="1400" b="1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기존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18</a:t>
                      </a:r>
                      <a:endParaRPr lang="en-US" sz="1000" b="1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29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36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55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spc="-10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21</a:t>
                      </a: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5" name="오른쪽 화살표 34"/>
          <p:cNvSpPr/>
          <p:nvPr/>
        </p:nvSpPr>
        <p:spPr bwMode="auto">
          <a:xfrm>
            <a:off x="6618237" y="4090191"/>
            <a:ext cx="508522" cy="420648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ko-KR" altLang="en-US" sz="2000" dirty="0" smtClean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6" name="표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66541949"/>
              </p:ext>
            </p:extLst>
          </p:nvPr>
        </p:nvGraphicFramePr>
        <p:xfrm>
          <a:off x="2305047" y="4934379"/>
          <a:ext cx="6976756" cy="1029601"/>
        </p:xfrm>
        <a:graphic>
          <a:graphicData uri="http://schemas.openxmlformats.org/drawingml/2006/table">
            <a:tbl>
              <a:tblPr/>
              <a:tblGrid>
                <a:gridCol w="19121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51725"/>
                <a:gridCol w="431288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186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 분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개소수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운영현황</a:t>
                      </a:r>
                      <a:endParaRPr lang="ko-KR" altLang="en-US" sz="1000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86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거점스포츠클럽</a:t>
                      </a:r>
                      <a:endParaRPr lang="ko-KR" altLang="en-US" sz="1100" b="1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1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lang="ko-KR" altLang="en-US" sz="1100" b="1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부산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전북남원</a:t>
                      </a:r>
                      <a:endParaRPr lang="en-US" sz="1200" b="0" spc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23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지역스포츠클럽</a:t>
                      </a:r>
                      <a:endParaRPr lang="ko-KR" altLang="en-US" sz="1100" b="1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73</a:t>
                      </a:r>
                      <a:r>
                        <a:rPr lang="ko-KR" altLang="en-US" sz="1100" b="1" spc="-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lang="ko-KR" altLang="en-US" sz="1100" b="1" spc="-10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서울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(3),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부산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(9),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대구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(4),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인천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(4),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(4),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대전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(2),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경기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(7),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강원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(2),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충북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(3),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충남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(2),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전북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(7),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전남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(11),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경북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(6),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경남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(6), </a:t>
                      </a:r>
                      <a:r>
                        <a:rPr lang="ko-KR" altLang="en-US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제주</a:t>
                      </a:r>
                      <a:r>
                        <a:rPr lang="en-US" altLang="ko-KR" sz="1200" b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(2)</a:t>
                      </a:r>
                      <a:endParaRPr lang="en-US" sz="1200" b="0" spc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2862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개요 및 정의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통합체육회시대의 스포츠클럽 중요성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 bwMode="auto">
          <a:xfrm>
            <a:off x="488206" y="1268413"/>
            <a:ext cx="8928844" cy="5104890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54"/>
          <p:cNvSpPr>
            <a:spLocks noChangeArrowheads="1"/>
          </p:cNvSpPr>
          <p:nvPr/>
        </p:nvSpPr>
        <p:spPr bwMode="auto">
          <a:xfrm>
            <a:off x="704850" y="1388066"/>
            <a:ext cx="84963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5725" algn="ctr">
              <a:spcBef>
                <a:spcPts val="0"/>
              </a:spcBef>
              <a:spcAft>
                <a:spcPts val="0"/>
              </a:spcAft>
              <a:tabLst>
                <a:tab pos="180975" algn="l"/>
              </a:tabLst>
              <a:defRPr/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대한체육회와 국민생활체육회가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통합된 현 시스템 하에서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스포츠클럽은 엘리트체육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,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생활체육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,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학교체육의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</a:b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연결점이며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,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지역사회 기반의 선진 체육 시스템 구축의 구심점 역할을 수행해야 함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.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952472" y="2833569"/>
            <a:ext cx="2305050" cy="2466987"/>
            <a:chOff x="952472" y="2823692"/>
            <a:chExt cx="2305050" cy="2466987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52472" y="2823692"/>
              <a:ext cx="2305050" cy="75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Rectangle 22"/>
            <p:cNvSpPr>
              <a:spLocks noChangeArrowheads="1"/>
            </p:cNvSpPr>
            <p:nvPr/>
          </p:nvSpPr>
          <p:spPr bwMode="gray">
            <a:xfrm>
              <a:off x="952472" y="3685705"/>
              <a:ext cx="2305050" cy="530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Ins="90000" anchor="ctr">
              <a:spAutoFit/>
            </a:bodyPr>
            <a:lstStyle/>
            <a:p>
              <a:pPr indent="3175" algn="ctr">
                <a:spcAft>
                  <a:spcPts val="300"/>
                </a:spcAft>
              </a:pP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국민생활체육회 </a:t>
              </a:r>
              <a:r>
                <a:rPr lang="en-US" altLang="ko-KR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+ </a:t>
              </a:r>
              <a:r>
                <a:rPr lang="ko-KR" altLang="en-US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대한체육회</a:t>
              </a:r>
              <a:endParaRPr lang="en-US" altLang="ko-KR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indent="3175" algn="ctr">
                <a:spcAft>
                  <a:spcPts val="300"/>
                </a:spcAft>
              </a:pPr>
              <a:r>
                <a:rPr lang="en-US" altLang="ko-KR" sz="13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3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통합</a:t>
              </a:r>
              <a:r>
                <a:rPr lang="en-US" altLang="ko-KR" sz="13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) </a:t>
              </a:r>
              <a:r>
                <a:rPr lang="ko-KR" altLang="en-US" sz="13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대한체육회 출범</a:t>
              </a:r>
              <a:endParaRPr lang="en-US" altLang="ko-KR" sz="13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1" name="Rectangle 22"/>
            <p:cNvSpPr>
              <a:spLocks noChangeArrowheads="1"/>
            </p:cNvSpPr>
            <p:nvPr/>
          </p:nvSpPr>
          <p:spPr bwMode="gray">
            <a:xfrm>
              <a:off x="952472" y="4275016"/>
              <a:ext cx="23040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Ins="72000" anchor="ctr">
              <a:spAutoFit/>
            </a:bodyPr>
            <a:lstStyle/>
            <a:p>
              <a:pPr marL="88900" indent="-85725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2016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년 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월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이원화 되었던 체육 시스템 통합</a:t>
              </a:r>
              <a:endPara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생활체육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전문체육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학교체육이 선순환하는 선진 스포츠 시스템 구축</a:t>
              </a:r>
              <a:endPara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88900" indent="-85725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스포츠 선진국을 향한 기반 마련 </a:t>
              </a:r>
              <a:endPara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 bwMode="auto">
            <a:xfrm>
              <a:off x="952472" y="4231809"/>
              <a:ext cx="2304000" cy="1588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Freeform 4"/>
          <p:cNvSpPr>
            <a:spLocks/>
          </p:cNvSpPr>
          <p:nvPr/>
        </p:nvSpPr>
        <p:spPr bwMode="auto">
          <a:xfrm rot="5400000">
            <a:off x="2177440" y="3923062"/>
            <a:ext cx="2880000" cy="288000"/>
          </a:xfrm>
          <a:prstGeom prst="triangle">
            <a:avLst/>
          </a:prstGeom>
          <a:gradFill rotWithShape="1">
            <a:gsLst>
              <a:gs pos="0">
                <a:srgbClr val="FFFFFF">
                  <a:lumMod val="61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3949700" y="2260712"/>
            <a:ext cx="5118099" cy="3599626"/>
            <a:chOff x="3949700" y="2357430"/>
            <a:chExt cx="5118099" cy="3599626"/>
          </a:xfrm>
        </p:grpSpPr>
        <p:sp>
          <p:nvSpPr>
            <p:cNvPr id="15" name="직사각형 14"/>
            <p:cNvSpPr/>
            <p:nvPr/>
          </p:nvSpPr>
          <p:spPr>
            <a:xfrm>
              <a:off x="4199348" y="2357430"/>
              <a:ext cx="4496055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pc="-13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통합 시스템 하의 스포츠클럽의 역할</a:t>
              </a:r>
              <a:endParaRPr lang="ko-KR" altLang="en-US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 bwMode="auto">
            <a:xfrm>
              <a:off x="3949700" y="2658925"/>
              <a:ext cx="4995351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7" name="모서리가 둥근 직사각형 16"/>
            <p:cNvSpPr/>
            <p:nvPr/>
          </p:nvSpPr>
          <p:spPr bwMode="auto">
            <a:xfrm>
              <a:off x="4151511" y="2777799"/>
              <a:ext cx="4625386" cy="1368000"/>
            </a:xfrm>
            <a:prstGeom prst="roundRect">
              <a:avLst>
                <a:gd name="adj" fmla="val 3771"/>
              </a:avLst>
            </a:prstGeom>
            <a:solidFill>
              <a:schemeClr val="bg1">
                <a:lumMod val="9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20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4303986" y="3152727"/>
              <a:ext cx="4334114" cy="910188"/>
              <a:chOff x="4632979" y="2803520"/>
              <a:chExt cx="4034797" cy="928787"/>
            </a:xfrm>
          </p:grpSpPr>
          <p:sp>
            <p:nvSpPr>
              <p:cNvPr id="26" name="Rectangle 6"/>
              <p:cNvSpPr>
                <a:spLocks noChangeArrowheads="1"/>
              </p:cNvSpPr>
              <p:nvPr/>
            </p:nvSpPr>
            <p:spPr bwMode="gray">
              <a:xfrm>
                <a:off x="6114593" y="2803520"/>
                <a:ext cx="1071570" cy="43200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2"/>
                </a:outerShdw>
              </a:effectLst>
            </p:spPr>
            <p:txBody>
              <a:bodyPr anchor="ctr"/>
              <a:lstStyle/>
              <a:p>
                <a:pPr algn="ctr" defTabSz="939800" eaLnBrk="0" hangingPunct="0">
                  <a:lnSpc>
                    <a:spcPct val="120000"/>
                  </a:lnSpc>
                  <a:defRPr/>
                </a:pPr>
                <a:r>
                  <a:rPr lang="ko-KR" altLang="en-US" spc="-100" dirty="0" smtClean="0">
                    <a:solidFill>
                      <a:srgbClr val="000000"/>
                    </a:solidFill>
                    <a:latin typeface="맑은 고딕" pitchFamily="50" charset="-127"/>
                    <a:ea typeface="맑은 고딕" pitchFamily="50" charset="-127"/>
                    <a:cs typeface="Arial" charset="0"/>
                  </a:rPr>
                  <a:t>스포츠클럽</a:t>
                </a:r>
                <a:endParaRPr lang="ko-KR" altLang="en-US" spc="-1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charset="0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 bwMode="auto">
              <a:xfrm>
                <a:off x="4632979" y="2875520"/>
                <a:ext cx="972000" cy="288000"/>
              </a:xfrm>
              <a:prstGeom prst="rect">
                <a:avLst/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indent="-88900" algn="ctr" defTabSz="839788">
                  <a:lnSpc>
                    <a:spcPct val="90000"/>
                  </a:lnSpc>
                  <a:tabLst>
                    <a:tab pos="271463" algn="l"/>
                  </a:tabLst>
                  <a:defRPr/>
                </a:pPr>
                <a:r>
                  <a:rPr lang="ko-KR" altLang="en-US" spc="-100" dirty="0" smtClean="0">
                    <a:solidFill>
                      <a:srgbClr val="000000"/>
                    </a:solidFill>
                    <a:latin typeface="맑은 고딕" pitchFamily="50" charset="-127"/>
                    <a:ea typeface="맑은 고딕" pitchFamily="50" charset="-127"/>
                    <a:cs typeface="Arial" charset="0"/>
                    <a:sym typeface="Wingdings" pitchFamily="2" charset="2"/>
                  </a:rPr>
                  <a:t>엘리트 체육</a:t>
                </a:r>
                <a:endParaRPr lang="ko-KR" altLang="en-US" spc="-1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charset="0"/>
                  <a:sym typeface="Wingdings" pitchFamily="2" charset="2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 bwMode="auto">
              <a:xfrm>
                <a:off x="7695776" y="2875520"/>
                <a:ext cx="972000" cy="288000"/>
              </a:xfrm>
              <a:prstGeom prst="rect">
                <a:avLst/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indent="-88900" algn="ctr" defTabSz="839788">
                  <a:lnSpc>
                    <a:spcPct val="90000"/>
                  </a:lnSpc>
                  <a:tabLst>
                    <a:tab pos="271463" algn="l"/>
                  </a:tabLst>
                  <a:defRPr/>
                </a:pPr>
                <a:r>
                  <a:rPr lang="ko-KR" altLang="en-US" spc="-100" dirty="0" smtClean="0">
                    <a:solidFill>
                      <a:srgbClr val="000000"/>
                    </a:solidFill>
                    <a:latin typeface="맑은 고딕" pitchFamily="50" charset="-127"/>
                    <a:ea typeface="맑은 고딕" pitchFamily="50" charset="-127"/>
                    <a:cs typeface="Arial" charset="0"/>
                    <a:sym typeface="Wingdings" pitchFamily="2" charset="2"/>
                  </a:rPr>
                  <a:t>생활 체육</a:t>
                </a:r>
                <a:endParaRPr lang="ko-KR" altLang="en-US" spc="-1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charset="0"/>
                  <a:sym typeface="Wingdings" pitchFamily="2" charset="2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 bwMode="auto">
              <a:xfrm>
                <a:off x="6164378" y="3444307"/>
                <a:ext cx="972000" cy="288000"/>
              </a:xfrm>
              <a:prstGeom prst="rect">
                <a:avLst/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indent="-88900" algn="ctr" defTabSz="839788">
                  <a:lnSpc>
                    <a:spcPct val="90000"/>
                  </a:lnSpc>
                  <a:tabLst>
                    <a:tab pos="271463" algn="l"/>
                  </a:tabLst>
                  <a:defRPr/>
                </a:pPr>
                <a:r>
                  <a:rPr lang="ko-KR" altLang="en-US" spc="-100" dirty="0" smtClean="0">
                    <a:solidFill>
                      <a:srgbClr val="000000"/>
                    </a:solidFill>
                    <a:latin typeface="맑은 고딕" pitchFamily="50" charset="-127"/>
                    <a:ea typeface="맑은 고딕" pitchFamily="50" charset="-127"/>
                    <a:cs typeface="Arial" charset="0"/>
                    <a:sym typeface="Wingdings" pitchFamily="2" charset="2"/>
                  </a:rPr>
                  <a:t>학교 체육</a:t>
                </a:r>
                <a:endParaRPr lang="ko-KR" altLang="en-US" spc="-1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charset="0"/>
                  <a:sym typeface="Wingdings" pitchFamily="2" charset="2"/>
                </a:endParaRPr>
              </a:p>
            </p:txBody>
          </p:sp>
          <p:cxnSp>
            <p:nvCxnSpPr>
              <p:cNvPr id="30" name="직선 화살표 연결선 29"/>
              <p:cNvCxnSpPr>
                <a:stCxn id="27" idx="3"/>
                <a:endCxn id="26" idx="1"/>
              </p:cNvCxnSpPr>
              <p:nvPr/>
            </p:nvCxnSpPr>
            <p:spPr bwMode="auto">
              <a:xfrm>
                <a:off x="5604979" y="3019520"/>
                <a:ext cx="509614" cy="1588"/>
              </a:xfrm>
              <a:prstGeom prst="straightConnector1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triangle" w="med" len="med"/>
                <a:tailEnd type="triangle"/>
              </a:ln>
              <a:effectLst/>
            </p:spPr>
          </p:cxnSp>
          <p:cxnSp>
            <p:nvCxnSpPr>
              <p:cNvPr id="31" name="직선 화살표 연결선 30"/>
              <p:cNvCxnSpPr>
                <a:stCxn id="28" idx="1"/>
                <a:endCxn id="26" idx="3"/>
              </p:cNvCxnSpPr>
              <p:nvPr/>
            </p:nvCxnSpPr>
            <p:spPr bwMode="auto">
              <a:xfrm rot="10800000">
                <a:off x="7186164" y="3019520"/>
                <a:ext cx="509613" cy="1588"/>
              </a:xfrm>
              <a:prstGeom prst="straightConnector1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triangle" w="med" len="med"/>
                <a:tailEnd type="triangle"/>
              </a:ln>
              <a:effectLst/>
            </p:spPr>
          </p:cxnSp>
          <p:cxnSp>
            <p:nvCxnSpPr>
              <p:cNvPr id="32" name="직선 화살표 연결선 31"/>
              <p:cNvCxnSpPr>
                <a:stCxn id="29" idx="0"/>
                <a:endCxn id="26" idx="2"/>
              </p:cNvCxnSpPr>
              <p:nvPr/>
            </p:nvCxnSpPr>
            <p:spPr bwMode="auto">
              <a:xfrm rot="5400000" flipH="1" flipV="1">
                <a:off x="6545985" y="3339914"/>
                <a:ext cx="208787" cy="1588"/>
              </a:xfrm>
              <a:prstGeom prst="straightConnector1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triangle" w="med" len="med"/>
                <a:tailEnd type="triangle"/>
              </a:ln>
              <a:effectLst/>
            </p:spPr>
          </p:cxnSp>
          <p:cxnSp>
            <p:nvCxnSpPr>
              <p:cNvPr id="33" name="꺾인 연결선 32"/>
              <p:cNvCxnSpPr>
                <a:stCxn id="27" idx="2"/>
                <a:endCxn id="29" idx="1"/>
              </p:cNvCxnSpPr>
              <p:nvPr/>
            </p:nvCxnSpPr>
            <p:spPr bwMode="auto">
              <a:xfrm rot="16200000" flipH="1">
                <a:off x="5429285" y="2853213"/>
                <a:ext cx="424787" cy="1045399"/>
              </a:xfrm>
              <a:prstGeom prst="bentConnector2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triangle" w="med" len="med"/>
                <a:tailEnd type="triangle"/>
              </a:ln>
              <a:effectLst/>
            </p:spPr>
          </p:cxnSp>
          <p:cxnSp>
            <p:nvCxnSpPr>
              <p:cNvPr id="34" name="꺾인 연결선 34"/>
              <p:cNvCxnSpPr>
                <a:stCxn id="29" idx="3"/>
                <a:endCxn id="28" idx="2"/>
              </p:cNvCxnSpPr>
              <p:nvPr/>
            </p:nvCxnSpPr>
            <p:spPr bwMode="auto">
              <a:xfrm flipV="1">
                <a:off x="7136378" y="3163520"/>
                <a:ext cx="1045398" cy="424787"/>
              </a:xfrm>
              <a:prstGeom prst="bentConnector2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triangle" w="med" len="med"/>
                <a:tailEnd type="triangle"/>
              </a:ln>
              <a:effectLst/>
            </p:spPr>
          </p:cxnSp>
        </p:grpSp>
        <p:sp>
          <p:nvSpPr>
            <p:cNvPr id="19" name="직사각형 18"/>
            <p:cNvSpPr/>
            <p:nvPr/>
          </p:nvSpPr>
          <p:spPr>
            <a:xfrm>
              <a:off x="4733715" y="2795384"/>
              <a:ext cx="3597436" cy="2918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i="1" u="sng" kern="0" spc="-150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엘리트 체육</a:t>
              </a:r>
              <a:r>
                <a:rPr lang="en-US" altLang="ko-KR" i="1" u="sng" kern="0" spc="-150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- </a:t>
              </a:r>
              <a:r>
                <a:rPr lang="ko-KR" altLang="en-US" i="1" u="sng" kern="0" spc="-150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생활 체육</a:t>
              </a:r>
              <a:r>
                <a:rPr lang="en-US" altLang="ko-KR" i="1" u="sng" kern="0" spc="-150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- </a:t>
              </a:r>
              <a:r>
                <a:rPr lang="ko-KR" altLang="en-US" i="1" u="sng" kern="0" spc="-150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학교 체육을 연결하는 구심점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4074318" y="4392996"/>
              <a:ext cx="4993481" cy="729368"/>
              <a:chOff x="4419172" y="4278620"/>
              <a:chExt cx="4648627" cy="707886"/>
            </a:xfrm>
          </p:grpSpPr>
          <p:sp>
            <p:nvSpPr>
              <p:cNvPr id="24" name="직사각형 23"/>
              <p:cNvSpPr/>
              <p:nvPr/>
            </p:nvSpPr>
            <p:spPr bwMode="auto">
              <a:xfrm>
                <a:off x="4419173" y="4278620"/>
                <a:ext cx="3600000" cy="2769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90000" rIns="90000" rtlCol="0" anchor="ctr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학교체육</a:t>
                </a:r>
                <a:r>
                  <a:rPr lang="en-US" altLang="ko-KR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-</a:t>
                </a:r>
                <a:r>
                  <a:rPr lang="ko-KR" altLang="en-US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엘리트체육</a:t>
                </a:r>
                <a:r>
                  <a:rPr lang="en-US" altLang="ko-KR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-</a:t>
                </a:r>
                <a:r>
                  <a:rPr lang="ko-KR" altLang="en-US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생활체육을 연계하는 매개체</a:t>
                </a:r>
                <a:endParaRPr lang="en-US" altLang="ko-KR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" name="Rectangle 22"/>
              <p:cNvSpPr>
                <a:spLocks noChangeArrowheads="1"/>
              </p:cNvSpPr>
              <p:nvPr/>
            </p:nvSpPr>
            <p:spPr bwMode="gray">
              <a:xfrm>
                <a:off x="4419172" y="4555619"/>
                <a:ext cx="4648627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Ins="72000" anchor="ctr">
                <a:spAutoFit/>
              </a:bodyPr>
              <a:lstStyle/>
              <a:p>
                <a:pPr marL="88900" indent="-85725">
                  <a:spcAft>
                    <a:spcPts val="300"/>
                  </a:spcAft>
                  <a:buFont typeface="Wingdings" pitchFamily="2" charset="2"/>
                  <a:buChar char="§"/>
                </a:pPr>
                <a:r>
                  <a:rPr lang="ko-KR" altLang="en-US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스포츠클럽 활동이 선수육성과 연계</a:t>
                </a:r>
                <a:r>
                  <a:rPr lang="ko-KR" altLang="en-US" b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되는 협력시스템 구축을 통해 생활체육 참가자가 엘리트 선수의 저변으로 성장할 수 있는 여건 조성</a:t>
                </a:r>
                <a:endPara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21" name="그룹 20"/>
            <p:cNvGrpSpPr/>
            <p:nvPr/>
          </p:nvGrpSpPr>
          <p:grpSpPr>
            <a:xfrm>
              <a:off x="4074318" y="5240762"/>
              <a:ext cx="4993481" cy="716294"/>
              <a:chOff x="4432296" y="5012962"/>
              <a:chExt cx="4648627" cy="695197"/>
            </a:xfrm>
          </p:grpSpPr>
          <p:sp>
            <p:nvSpPr>
              <p:cNvPr id="22" name="직사각형 21"/>
              <p:cNvSpPr/>
              <p:nvPr/>
            </p:nvSpPr>
            <p:spPr bwMode="auto">
              <a:xfrm>
                <a:off x="4432297" y="5012962"/>
                <a:ext cx="3599350" cy="2769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90000" rIns="90000" rtlCol="0" anchor="ctr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pc="-1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itchFamily="50" charset="-127"/>
                    <a:ea typeface="맑은 고딕" pitchFamily="50" charset="-127"/>
                  </a:rPr>
                  <a:t>지역사회 기반의 체육 시스템 구축 </a:t>
                </a:r>
                <a:endParaRPr lang="en-US" altLang="ko-KR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3" name="Rectangle 22"/>
              <p:cNvSpPr>
                <a:spLocks noChangeArrowheads="1"/>
              </p:cNvSpPr>
              <p:nvPr/>
            </p:nvSpPr>
            <p:spPr bwMode="gray">
              <a:xfrm>
                <a:off x="4432296" y="5289963"/>
                <a:ext cx="4648627" cy="418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Ins="72000" anchor="ctr">
                <a:spAutoFit/>
              </a:bodyPr>
              <a:lstStyle/>
              <a:p>
                <a:pPr marL="88900" indent="-85725">
                  <a:spcAft>
                    <a:spcPts val="300"/>
                  </a:spcAft>
                  <a:buFont typeface="Wingdings" pitchFamily="2" charset="2"/>
                  <a:buChar char="§"/>
                </a:pPr>
                <a:r>
                  <a:rPr lang="ko-KR" altLang="en-US" b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스포츠클럽에서 육성한 선수가 </a:t>
                </a:r>
                <a:r>
                  <a:rPr lang="ko-KR" altLang="en-US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지자체 및 직장 운동부 선수로 성장하고</a:t>
                </a:r>
                <a:r>
                  <a:rPr lang="en-US" altLang="ko-KR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, </a:t>
                </a:r>
                <a:r>
                  <a:rPr lang="ko-KR" altLang="en-US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지도자 </a:t>
                </a:r>
                <a:r>
                  <a:rPr lang="en-US" altLang="ko-KR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lang="en-US" altLang="ko-KR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</a:br>
                <a:r>
                  <a:rPr lang="ko-KR" altLang="en-US" u="sng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역할을 수행</a:t>
                </a:r>
                <a:r>
                  <a:rPr lang="ko-KR" altLang="en-US" b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하는 등 지역사회 중심의 체육 시스템 구축</a:t>
                </a:r>
                <a:endParaRPr lang="en-US" altLang="ko-KR" b="0" spc="-1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0678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52296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6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endParaRPr kumimoji="0" lang="ko-KR" altLang="en-US" sz="166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63658" y="3383540"/>
            <a:ext cx="738082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kumimoji="0" lang="ko-KR" altLang="en-US" sz="4800" kern="0" spc="-400" dirty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비전 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173163" y="3177816"/>
            <a:ext cx="7554508" cy="1259296"/>
            <a:chOff x="2103370" y="3177816"/>
            <a:chExt cx="5694093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2105042" y="3177816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2103370" y="4365112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설명자료</a:t>
            </a:r>
            <a:r>
              <a:rPr lang="en-US" altLang="ko-KR" sz="105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52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비전 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공유가치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0" name="Rectangle 34"/>
          <p:cNvSpPr>
            <a:spLocks noChangeArrowheads="1"/>
          </p:cNvSpPr>
          <p:nvPr/>
        </p:nvSpPr>
        <p:spPr bwMode="auto">
          <a:xfrm>
            <a:off x="5590805" y="3544867"/>
            <a:ext cx="2808288" cy="76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986" tIns="41993" rIns="83986" bIns="41993" anchor="ctr"/>
          <a:lstStyle/>
          <a:p>
            <a:pPr algn="ctr" defTabSz="839788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u="sng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회원을 비롯해 모든 국민들과 스포츠의 즐거움 공유</a:t>
            </a:r>
            <a:endParaRPr lang="en-US" altLang="ko-KR" sz="1300" b="1" u="sng" spc="-1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839788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다세대</a:t>
            </a:r>
            <a:r>
              <a:rPr lang="en-US" altLang="ko-KR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다계층</a:t>
            </a:r>
            <a:r>
              <a:rPr lang="en-US" altLang="ko-KR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및 건강소외계층과 함께 운동하는 문화 공유</a:t>
            </a:r>
            <a:endParaRPr lang="en-US" altLang="ko-KR" sz="1300" b="1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839788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대한민국 대표 공공 스포츠클럽으로서 </a:t>
            </a:r>
            <a:r>
              <a:rPr lang="ko-KR" altLang="en-US" sz="13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나눔문화</a:t>
            </a: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선도</a:t>
            </a:r>
            <a:endParaRPr lang="en-US" altLang="ko-KR" sz="13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Rectangle 34"/>
          <p:cNvSpPr>
            <a:spLocks noChangeArrowheads="1"/>
          </p:cNvSpPr>
          <p:nvPr/>
        </p:nvSpPr>
        <p:spPr bwMode="auto">
          <a:xfrm>
            <a:off x="1413258" y="3553413"/>
            <a:ext cx="2808287" cy="76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986" tIns="41993" rIns="83986" bIns="41993" anchor="ctr"/>
          <a:lstStyle/>
          <a:p>
            <a:pPr algn="ctr" defTabSz="839788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u="sng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건강한 즐거움을 창조하는 클럽</a:t>
            </a:r>
            <a:endParaRPr lang="en-US" altLang="ko-KR" sz="1300" b="1" u="sng" spc="-10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839788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스포츠를 통해 여럿이 함께 더 건강한 문화 조성</a:t>
            </a:r>
            <a:endParaRPr lang="en-US" altLang="ko-KR" sz="1300" b="1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839788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땀 흘리며 함께 즐기는 문화로 소통하는 행</a:t>
            </a:r>
            <a:r>
              <a:rPr lang="ko-KR" altLang="en-US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복</a:t>
            </a:r>
            <a:r>
              <a:rPr lang="ko-KR" altLang="en-US" sz="13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이미지</a:t>
            </a:r>
            <a:endParaRPr lang="en-US" altLang="ko-KR" sz="13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Rectangle 122"/>
          <p:cNvSpPr>
            <a:spLocks noChangeArrowheads="1"/>
          </p:cNvSpPr>
          <p:nvPr/>
        </p:nvSpPr>
        <p:spPr bwMode="gray">
          <a:xfrm>
            <a:off x="552045" y="1165108"/>
            <a:ext cx="8824640" cy="360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600" b="1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스포츠클럽이 지역사회와 공유하고자 하는 </a:t>
            </a:r>
            <a:r>
              <a:rPr lang="ko-KR" altLang="en-US" sz="1600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</a:t>
            </a:r>
            <a:r>
              <a:rPr lang="ko-KR" altLang="en-US" sz="1600" b="1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가치 및 실현방식</a:t>
            </a:r>
            <a:endParaRPr lang="ko-KR" altLang="en-US" sz="1600" b="1" kern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407294" y="2346211"/>
            <a:ext cx="8478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b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&amp;</a:t>
            </a:r>
            <a:endParaRPr lang="ko-KR" altLang="en-US" sz="4400" b="1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Rectangle 6"/>
          <p:cNvSpPr>
            <a:spLocks noChangeArrowheads="1"/>
          </p:cNvSpPr>
          <p:nvPr/>
        </p:nvSpPr>
        <p:spPr bwMode="gray">
          <a:xfrm>
            <a:off x="880063" y="4745531"/>
            <a:ext cx="7920558" cy="1317622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 algn="ctr">
            <a:noFill/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u="none" strike="noStrike" kern="0" cap="none" spc="-100" normalizeH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AutoShape 15"/>
          <p:cNvSpPr>
            <a:spLocks noChangeArrowheads="1"/>
          </p:cNvSpPr>
          <p:nvPr/>
        </p:nvSpPr>
        <p:spPr bwMode="auto">
          <a:xfrm>
            <a:off x="2012078" y="4572585"/>
            <a:ext cx="5655970" cy="380296"/>
          </a:xfrm>
          <a:prstGeom prst="downArrow">
            <a:avLst>
              <a:gd name="adj1" fmla="val 83037"/>
              <a:gd name="adj2" fmla="val 54644"/>
            </a:avLst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sz="16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Rectangle 47"/>
          <p:cNvSpPr>
            <a:spLocks noChangeArrowheads="1"/>
          </p:cNvSpPr>
          <p:nvPr/>
        </p:nvSpPr>
        <p:spPr bwMode="auto">
          <a:xfrm>
            <a:off x="7133870" y="1658397"/>
            <a:ext cx="1882775" cy="31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986" tIns="41993" rIns="83986" bIns="41993" anchor="ctr"/>
          <a:lstStyle/>
          <a:p>
            <a:pPr algn="ctr" defTabSz="839788"/>
            <a:r>
              <a:rPr lang="en-US" altLang="ko-KR" sz="12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실현방식</a:t>
            </a:r>
            <a:r>
              <a:rPr lang="en-US" altLang="ko-KR" sz="12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en-US" altLang="ko-KR" sz="1200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Rectangle 44"/>
          <p:cNvSpPr>
            <a:spLocks noChangeArrowheads="1"/>
          </p:cNvSpPr>
          <p:nvPr/>
        </p:nvSpPr>
        <p:spPr bwMode="auto">
          <a:xfrm>
            <a:off x="735725" y="1806685"/>
            <a:ext cx="1882775" cy="31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986" tIns="41993" rIns="83986" bIns="41993" anchor="ctr"/>
          <a:lstStyle/>
          <a:p>
            <a:pPr algn="ctr" defTabSz="839788"/>
            <a:r>
              <a:rPr lang="en-US" altLang="ko-KR" sz="12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핵심가치</a:t>
            </a:r>
            <a:r>
              <a:rPr lang="en-US" altLang="ko-KR" sz="12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en-US" altLang="ko-KR" sz="1200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Rectangle 45"/>
          <p:cNvSpPr>
            <a:spLocks noChangeArrowheads="1"/>
          </p:cNvSpPr>
          <p:nvPr/>
        </p:nvSpPr>
        <p:spPr bwMode="auto">
          <a:xfrm>
            <a:off x="6144635" y="1819347"/>
            <a:ext cx="1566436" cy="152596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wrap="none" lIns="0" rIns="0" rtlCol="0" anchor="ctr"/>
          <a:lstStyle/>
          <a:p>
            <a:pPr algn="ctr" latinLnBrk="0"/>
            <a:r>
              <a:rPr lang="ko-KR" altLang="en-US" sz="28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나눔</a:t>
            </a:r>
            <a:r>
              <a:rPr lang="en-US" altLang="ko-KR" sz="28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8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24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(Sharing)</a:t>
            </a:r>
            <a:endParaRPr lang="en-US" altLang="ko-KR" sz="2800" b="1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2112369" y="1819347"/>
            <a:ext cx="1566436" cy="152596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wrap="none" lIns="0" rIns="0" rtlCol="0" anchor="ctr"/>
          <a:lstStyle/>
          <a:p>
            <a:pPr algn="ctr" latinLnBrk="0"/>
            <a:r>
              <a:rPr lang="ko-KR" altLang="en-US" sz="28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즐거운</a:t>
            </a:r>
            <a:r>
              <a:rPr lang="en-US" altLang="ko-KR" sz="28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8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2400" b="1" kern="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(Pleasure)</a:t>
            </a:r>
            <a:endParaRPr lang="en-US" altLang="ko-KR" sz="2800" b="1" kern="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863129" y="4794538"/>
            <a:ext cx="7920558" cy="1298758"/>
            <a:chOff x="975948" y="4815743"/>
            <a:chExt cx="7920558" cy="1298758"/>
          </a:xfrm>
        </p:grpSpPr>
        <p:grpSp>
          <p:nvGrpSpPr>
            <p:cNvPr id="45" name="그룹 44"/>
            <p:cNvGrpSpPr/>
            <p:nvPr/>
          </p:nvGrpSpPr>
          <p:grpSpPr>
            <a:xfrm>
              <a:off x="975948" y="5145001"/>
              <a:ext cx="7920558" cy="643329"/>
              <a:chOff x="992882" y="5204270"/>
              <a:chExt cx="7920558" cy="643329"/>
            </a:xfrm>
          </p:grpSpPr>
          <p:sp>
            <p:nvSpPr>
              <p:cNvPr id="67" name="Rectangle 6"/>
              <p:cNvSpPr>
                <a:spLocks noChangeArrowheads="1"/>
              </p:cNvSpPr>
              <p:nvPr/>
            </p:nvSpPr>
            <p:spPr bwMode="gray">
              <a:xfrm>
                <a:off x="2875954" y="5204270"/>
                <a:ext cx="4148344" cy="215553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400" b="1" kern="0" spc="-100" dirty="0" smtClean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“</a:t>
                </a:r>
                <a:r>
                  <a:rPr kumimoji="1" lang="ko-KR" altLang="en-US" sz="2400" b="1" kern="0" spc="-100" dirty="0" smtClean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건강한 즐거움을 나누는</a:t>
                </a:r>
                <a:r>
                  <a:rPr kumimoji="1" lang="en-US" altLang="ko-KR" sz="2400" b="1" kern="0" spc="-100" dirty="0" smtClean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”</a:t>
                </a:r>
                <a:r>
                  <a:rPr kumimoji="1" lang="ko-KR" altLang="en-US" sz="2400" b="1" kern="0" spc="-100" dirty="0" smtClean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kumimoji="1" lang="en-US" altLang="ko-KR" sz="2400" b="1" u="none" strike="noStrike" kern="0" cap="none" spc="-100" normalizeH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8" name="Rectangle 6"/>
              <p:cNvSpPr>
                <a:spLocks noChangeArrowheads="1"/>
              </p:cNvSpPr>
              <p:nvPr/>
            </p:nvSpPr>
            <p:spPr bwMode="gray">
              <a:xfrm>
                <a:off x="992882" y="5632046"/>
                <a:ext cx="7920558" cy="215553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b="1" kern="0" spc="-100" noProof="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대한민국 공공 스포츠클럽</a:t>
                </a:r>
                <a:endParaRPr kumimoji="1" lang="en-US" altLang="ko-KR" b="1" u="none" strike="noStrike" kern="0" cap="none" spc="-100" normalizeH="0" noProof="0" dirty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69" name="직선 연결선 68"/>
              <p:cNvCxnSpPr/>
              <p:nvPr/>
            </p:nvCxnSpPr>
            <p:spPr bwMode="auto">
              <a:xfrm>
                <a:off x="2924037" y="5525699"/>
                <a:ext cx="4032448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C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46" name="그룹 45"/>
            <p:cNvGrpSpPr/>
            <p:nvPr/>
          </p:nvGrpSpPr>
          <p:grpSpPr>
            <a:xfrm>
              <a:off x="2256860" y="4815743"/>
              <a:ext cx="5397447" cy="1298758"/>
              <a:chOff x="2612451" y="4866545"/>
              <a:chExt cx="4601595" cy="1298758"/>
            </a:xfrm>
          </p:grpSpPr>
          <p:sp>
            <p:nvSpPr>
              <p:cNvPr id="65" name="Rectangle 34"/>
              <p:cNvSpPr>
                <a:spLocks noChangeArrowheads="1"/>
              </p:cNvSpPr>
              <p:nvPr/>
            </p:nvSpPr>
            <p:spPr bwMode="auto">
              <a:xfrm>
                <a:off x="6801048" y="4866545"/>
                <a:ext cx="412998" cy="1285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lnSpc>
                    <a:spcPct val="105000"/>
                  </a:lnSpc>
                  <a:spcAft>
                    <a:spcPct val="15000"/>
                  </a:spcAft>
                </a:pPr>
                <a:r>
                  <a:rPr lang="en-US" altLang="ko-KR" sz="8000" b="0" spc="-100" dirty="0">
                    <a:solidFill>
                      <a:srgbClr val="0070C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]</a:t>
                </a:r>
              </a:p>
            </p:txBody>
          </p:sp>
          <p:sp>
            <p:nvSpPr>
              <p:cNvPr id="66" name="Rectangle 13"/>
              <p:cNvSpPr>
                <a:spLocks noChangeArrowheads="1"/>
              </p:cNvSpPr>
              <p:nvPr/>
            </p:nvSpPr>
            <p:spPr bwMode="auto">
              <a:xfrm>
                <a:off x="2612451" y="4879758"/>
                <a:ext cx="412998" cy="1285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lnSpc>
                    <a:spcPct val="105000"/>
                  </a:lnSpc>
                  <a:spcAft>
                    <a:spcPct val="15000"/>
                  </a:spcAft>
                </a:pPr>
                <a:r>
                  <a:rPr lang="en-US" altLang="ko-KR" sz="8000" b="0" spc="-100" dirty="0">
                    <a:solidFill>
                      <a:srgbClr val="0070C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[</a:t>
                </a:r>
              </a:p>
            </p:txBody>
          </p:sp>
        </p:grpSp>
      </p:grpSp>
      <p:cxnSp>
        <p:nvCxnSpPr>
          <p:cNvPr id="70" name="직선 연결선 69"/>
          <p:cNvCxnSpPr/>
          <p:nvPr/>
        </p:nvCxnSpPr>
        <p:spPr bwMode="auto">
          <a:xfrm>
            <a:off x="752659" y="1582130"/>
            <a:ext cx="8208590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1" name="직사각형 70"/>
          <p:cNvSpPr/>
          <p:nvPr/>
        </p:nvSpPr>
        <p:spPr bwMode="auto">
          <a:xfrm>
            <a:off x="4471977" y="4534277"/>
            <a:ext cx="717705" cy="390682"/>
          </a:xfrm>
          <a:prstGeom prst="rect">
            <a:avLst/>
          </a:prstGeom>
          <a:noFill/>
          <a:ln w="635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lIns="0" rIns="0" anchor="ctr"/>
          <a:lstStyle/>
          <a:p>
            <a:pPr algn="ctr">
              <a:spcAft>
                <a:spcPts val="0"/>
              </a:spcAft>
            </a:pPr>
            <a:r>
              <a:rPr lang="ko-KR" altLang="en-US" sz="14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클럽 비전</a:t>
            </a:r>
            <a:endParaRPr lang="en-US" altLang="ko-KR" sz="1400" b="1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204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비전 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비전체계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208584" y="1252086"/>
            <a:ext cx="936000" cy="348981"/>
            <a:chOff x="380492" y="1340768"/>
            <a:chExt cx="2439901" cy="324000"/>
          </a:xfrm>
        </p:grpSpPr>
        <p:sp>
          <p:nvSpPr>
            <p:cNvPr id="27" name="직사각형 26"/>
            <p:cNvSpPr/>
            <p:nvPr/>
          </p:nvSpPr>
          <p:spPr bwMode="auto">
            <a:xfrm>
              <a:off x="380492" y="1340768"/>
              <a:ext cx="2439901" cy="324000"/>
            </a:xfrm>
            <a:prstGeom prst="rect">
              <a:avLst/>
            </a:prstGeom>
            <a:noFill/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비전</a:t>
              </a:r>
            </a:p>
          </p:txBody>
        </p:sp>
        <p:cxnSp>
          <p:nvCxnSpPr>
            <p:cNvPr id="28" name="직선 연결선 27"/>
            <p:cNvCxnSpPr/>
            <p:nvPr/>
          </p:nvCxnSpPr>
          <p:spPr bwMode="auto">
            <a:xfrm>
              <a:off x="700442" y="1639367"/>
              <a:ext cx="1800000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9" name="직사각형 28"/>
          <p:cNvSpPr/>
          <p:nvPr/>
        </p:nvSpPr>
        <p:spPr>
          <a:xfrm>
            <a:off x="350687" y="4751612"/>
            <a:ext cx="3043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스포츠가 가진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경쟁과 화합의 가치를 바탕으로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여럿이 함께 운동하는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b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u="sng" kern="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클럽 내 공동체 문화 회복</a:t>
            </a:r>
            <a:endParaRPr lang="ko-KR" altLang="en-US" sz="1400" b="1" i="1" u="sng" kern="0" spc="-1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477907" y="4751612"/>
            <a:ext cx="31556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ko-KR" altLang="en-US" sz="1400" b="1" i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초보자에서 </a:t>
            </a: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엘리트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, </a:t>
            </a: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세대와 계층이 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함께 성장하고 클럽의 혜택을 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지역사회에 다시 나누는</a:t>
            </a:r>
            <a:r>
              <a:rPr lang="en-US" altLang="ko-KR" sz="1400" b="1" i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b="1" i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u="sng" kern="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스포츠의 선순환 체계 조성</a:t>
            </a: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9645" y="2054841"/>
            <a:ext cx="5079365" cy="732956"/>
          </a:xfrm>
          <a:prstGeom prst="rect">
            <a:avLst/>
          </a:prstGeom>
        </p:spPr>
      </p:pic>
      <p:sp>
        <p:nvSpPr>
          <p:cNvPr id="39" name="Freeform 4"/>
          <p:cNvSpPr>
            <a:spLocks/>
          </p:cNvSpPr>
          <p:nvPr/>
        </p:nvSpPr>
        <p:spPr bwMode="auto">
          <a:xfrm rot="10800000">
            <a:off x="721120" y="4456548"/>
            <a:ext cx="2376000" cy="193878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spc="-10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Freeform 4"/>
          <p:cNvSpPr>
            <a:spLocks/>
          </p:cNvSpPr>
          <p:nvPr/>
        </p:nvSpPr>
        <p:spPr bwMode="auto">
          <a:xfrm rot="10800000">
            <a:off x="6850004" y="4456548"/>
            <a:ext cx="2376000" cy="193878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spc="-10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225203" y="2049797"/>
            <a:ext cx="1783212" cy="591753"/>
            <a:chOff x="225203" y="2352883"/>
            <a:chExt cx="1783212" cy="591753"/>
          </a:xfrm>
        </p:grpSpPr>
        <p:grpSp>
          <p:nvGrpSpPr>
            <p:cNvPr id="48" name="그룹 47"/>
            <p:cNvGrpSpPr/>
            <p:nvPr/>
          </p:nvGrpSpPr>
          <p:grpSpPr>
            <a:xfrm>
              <a:off x="288808" y="2352883"/>
              <a:ext cx="1656000" cy="348981"/>
              <a:chOff x="380492" y="1340768"/>
              <a:chExt cx="2439901" cy="324000"/>
            </a:xfrm>
          </p:grpSpPr>
          <p:sp>
            <p:nvSpPr>
              <p:cNvPr id="50" name="직사각형 49"/>
              <p:cNvSpPr/>
              <p:nvPr/>
            </p:nvSpPr>
            <p:spPr bwMode="auto">
              <a:xfrm>
                <a:off x="380492" y="1340768"/>
                <a:ext cx="2439901" cy="324000"/>
              </a:xfrm>
              <a:prstGeom prst="rect">
                <a:avLst/>
              </a:prstGeom>
              <a:noFill/>
              <a:ln w="31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비전 체계</a:t>
                </a:r>
              </a:p>
            </p:txBody>
          </p:sp>
          <p:cxnSp>
            <p:nvCxnSpPr>
              <p:cNvPr id="51" name="직선 연결선 50"/>
              <p:cNvCxnSpPr/>
              <p:nvPr/>
            </p:nvCxnSpPr>
            <p:spPr bwMode="auto">
              <a:xfrm>
                <a:off x="700442" y="1639367"/>
                <a:ext cx="180000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49" name="TextBox 89"/>
            <p:cNvSpPr txBox="1">
              <a:spLocks noChangeArrowheads="1"/>
            </p:cNvSpPr>
            <p:nvPr/>
          </p:nvSpPr>
          <p:spPr bwMode="auto">
            <a:xfrm>
              <a:off x="225203" y="2667638"/>
              <a:ext cx="1783212" cy="276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1pPr>
              <a:lvl2pPr marL="742950" indent="-285750" eaLnBrk="0" hangingPunct="0"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2pPr>
              <a:lvl3pPr marL="1143000" indent="-228600" eaLnBrk="0" hangingPunct="0"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3pPr>
              <a:lvl4pPr marL="1600200" indent="-228600" eaLnBrk="0" hangingPunct="0"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4pPr>
              <a:lvl5pPr marL="2057400" indent="-228600" eaLnBrk="0" hangingPunct="0"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돋움" pitchFamily="50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ko-KR" altLang="en-US" sz="1200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200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r>
                <a:rPr lang="ko-KR" altLang="en-US" sz="1200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 클럽 문화 조성</a:t>
              </a:r>
              <a:endParaRPr lang="ko-KR" altLang="en-US" sz="1200" spc="-1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2" name="모서리가 둥근 직사각형 90"/>
          <p:cNvSpPr>
            <a:spLocks noChangeArrowheads="1"/>
          </p:cNvSpPr>
          <p:nvPr/>
        </p:nvSpPr>
        <p:spPr bwMode="auto">
          <a:xfrm>
            <a:off x="1166898" y="2960752"/>
            <a:ext cx="1472266" cy="232654"/>
          </a:xfrm>
          <a:prstGeom prst="roundRect">
            <a:avLst>
              <a:gd name="adj" fmla="val 0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auto" latinLnBrk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회원 측면</a:t>
            </a:r>
            <a:endParaRPr lang="ko-KR" altLang="en-US" sz="1400" b="1" kern="0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AutoShape 15"/>
          <p:cNvSpPr>
            <a:spLocks noChangeArrowheads="1"/>
          </p:cNvSpPr>
          <p:nvPr/>
        </p:nvSpPr>
        <p:spPr bwMode="auto">
          <a:xfrm>
            <a:off x="704850" y="3414075"/>
            <a:ext cx="2359008" cy="829666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3175" algn="ctr">
            <a:noFill/>
            <a:round/>
            <a:headEnd/>
            <a:tailEnd/>
          </a:ln>
          <a:effectLst/>
        </p:spPr>
        <p:txBody>
          <a:bodyPr wrap="none" lIns="72000" tIns="72000" rIns="72000" bIns="36000" anchor="ctr"/>
          <a:lstStyle/>
          <a:p>
            <a:pPr algn="ctr" latinLnBrk="0"/>
            <a:r>
              <a:rPr lang="ko-KR" altLang="en-US" sz="2000" kern="0" spc="-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여럿이 </a:t>
            </a:r>
            <a:r>
              <a:rPr lang="ko-KR" altLang="en-US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함께하는</a:t>
            </a:r>
            <a:r>
              <a:rPr lang="en-US" altLang="ko-KR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문화</a:t>
            </a:r>
            <a:endParaRPr lang="ko-KR" altLang="en-US" sz="2000" kern="0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Rectangle 42"/>
          <p:cNvSpPr>
            <a:spLocks noChangeArrowheads="1"/>
          </p:cNvSpPr>
          <p:nvPr/>
        </p:nvSpPr>
        <p:spPr bwMode="auto">
          <a:xfrm rot="10800000">
            <a:off x="1259316" y="2993542"/>
            <a:ext cx="180284" cy="175626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20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5" name="직선 연결선 54"/>
          <p:cNvCxnSpPr/>
          <p:nvPr/>
        </p:nvCxnSpPr>
        <p:spPr bwMode="auto">
          <a:xfrm>
            <a:off x="723858" y="3286924"/>
            <a:ext cx="2340000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6" name="모서리가 둥근 직사각형 90"/>
          <p:cNvSpPr>
            <a:spLocks noChangeArrowheads="1"/>
          </p:cNvSpPr>
          <p:nvPr/>
        </p:nvSpPr>
        <p:spPr bwMode="auto">
          <a:xfrm>
            <a:off x="4216867" y="2960752"/>
            <a:ext cx="1472266" cy="232654"/>
          </a:xfrm>
          <a:prstGeom prst="roundRect">
            <a:avLst>
              <a:gd name="adj" fmla="val 0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auto" latinLnBrk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클럽 측면</a:t>
            </a:r>
            <a:endParaRPr lang="ko-KR" altLang="en-US" sz="1400" b="1" kern="0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AutoShape 15"/>
          <p:cNvSpPr>
            <a:spLocks noChangeArrowheads="1"/>
          </p:cNvSpPr>
          <p:nvPr/>
        </p:nvSpPr>
        <p:spPr bwMode="auto">
          <a:xfrm>
            <a:off x="3754819" y="3414075"/>
            <a:ext cx="2359008" cy="829666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3175" algn="ctr">
            <a:noFill/>
            <a:round/>
            <a:headEnd/>
            <a:tailEnd/>
          </a:ln>
          <a:effectLst/>
        </p:spPr>
        <p:txBody>
          <a:bodyPr wrap="none" lIns="72000" tIns="72000" rIns="72000" bIns="36000" anchor="ctr"/>
          <a:lstStyle/>
          <a:p>
            <a:pPr algn="ctr" latinLnBrk="0"/>
            <a:r>
              <a:rPr lang="ko-KR" altLang="en-US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더 건강한 클럽</a:t>
            </a:r>
            <a:r>
              <a:rPr lang="en-US" altLang="ko-KR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문화</a:t>
            </a:r>
            <a:endParaRPr lang="ko-KR" altLang="en-US" sz="2000" kern="0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Rectangle 42"/>
          <p:cNvSpPr>
            <a:spLocks noChangeArrowheads="1"/>
          </p:cNvSpPr>
          <p:nvPr/>
        </p:nvSpPr>
        <p:spPr bwMode="auto">
          <a:xfrm rot="10800000">
            <a:off x="4309285" y="2993542"/>
            <a:ext cx="180284" cy="175626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20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9" name="직선 연결선 58"/>
          <p:cNvCxnSpPr/>
          <p:nvPr/>
        </p:nvCxnSpPr>
        <p:spPr bwMode="auto">
          <a:xfrm>
            <a:off x="3773827" y="3286924"/>
            <a:ext cx="2340000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0" name="모서리가 둥근 직사각형 90"/>
          <p:cNvSpPr>
            <a:spLocks noChangeArrowheads="1"/>
          </p:cNvSpPr>
          <p:nvPr/>
        </p:nvSpPr>
        <p:spPr bwMode="auto">
          <a:xfrm>
            <a:off x="7341494" y="2960752"/>
            <a:ext cx="1472266" cy="232654"/>
          </a:xfrm>
          <a:prstGeom prst="roundRect">
            <a:avLst>
              <a:gd name="adj" fmla="val 0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auto" latinLnBrk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 측면</a:t>
            </a:r>
            <a:endParaRPr lang="ko-KR" altLang="en-US" sz="1400" b="1" kern="0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AutoShape 15"/>
          <p:cNvSpPr>
            <a:spLocks noChangeArrowheads="1"/>
          </p:cNvSpPr>
          <p:nvPr/>
        </p:nvSpPr>
        <p:spPr bwMode="auto">
          <a:xfrm>
            <a:off x="6834711" y="3414075"/>
            <a:ext cx="2359008" cy="829666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3175" algn="ctr">
            <a:noFill/>
            <a:round/>
            <a:headEnd/>
            <a:tailEnd/>
          </a:ln>
          <a:effectLst/>
        </p:spPr>
        <p:txBody>
          <a:bodyPr wrap="none" lIns="72000" tIns="72000" rIns="72000" bIns="36000" anchor="ctr"/>
          <a:lstStyle/>
          <a:p>
            <a:pPr algn="ctr" latinLnBrk="0"/>
            <a:r>
              <a:rPr lang="ko-KR" altLang="en-US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더불어 성장하고</a:t>
            </a:r>
            <a:r>
              <a:rPr lang="en-US" altLang="ko-KR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2000" kern="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나누는 문화</a:t>
            </a:r>
            <a:endParaRPr lang="ko-KR" altLang="en-US" sz="2000" kern="0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Rectangle 42"/>
          <p:cNvSpPr>
            <a:spLocks noChangeArrowheads="1"/>
          </p:cNvSpPr>
          <p:nvPr/>
        </p:nvSpPr>
        <p:spPr bwMode="auto">
          <a:xfrm rot="10800000">
            <a:off x="7337731" y="2993542"/>
            <a:ext cx="180284" cy="175626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20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63" name="직선 연결선 62"/>
          <p:cNvCxnSpPr/>
          <p:nvPr/>
        </p:nvCxnSpPr>
        <p:spPr bwMode="auto">
          <a:xfrm>
            <a:off x="6853719" y="3286924"/>
            <a:ext cx="2340000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4" name="그룹 63"/>
          <p:cNvGrpSpPr/>
          <p:nvPr/>
        </p:nvGrpSpPr>
        <p:grpSpPr>
          <a:xfrm>
            <a:off x="1727652" y="1232560"/>
            <a:ext cx="6770652" cy="474149"/>
            <a:chOff x="1913981" y="1298667"/>
            <a:chExt cx="6770652" cy="474149"/>
          </a:xfrm>
        </p:grpSpPr>
        <p:sp>
          <p:nvSpPr>
            <p:cNvPr id="72" name="Rectangle 54"/>
            <p:cNvSpPr>
              <a:spLocks noChangeArrowheads="1"/>
            </p:cNvSpPr>
            <p:nvPr/>
          </p:nvSpPr>
          <p:spPr bwMode="auto">
            <a:xfrm>
              <a:off x="5499369" y="1305838"/>
              <a:ext cx="3185264" cy="46697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lIns="0" rIns="0" anchor="ctr"/>
            <a:lstStyle/>
            <a:p>
              <a:pPr algn="ctr">
                <a:spcAft>
                  <a:spcPts val="0"/>
                </a:spcAft>
                <a:tabLst>
                  <a:tab pos="180975" algn="l"/>
                </a:tabLst>
                <a:defRPr/>
              </a:pPr>
              <a:r>
                <a:rPr lang="ko-KR" altLang="en-US" sz="2000" b="1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대한민국 공공 스포츠클럽</a:t>
              </a:r>
              <a:endParaRPr lang="ko-KR" altLang="en-US" sz="2000" b="1" spc="-1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3" name="Rectangle 54"/>
            <p:cNvSpPr>
              <a:spLocks noChangeArrowheads="1"/>
            </p:cNvSpPr>
            <p:nvPr/>
          </p:nvSpPr>
          <p:spPr bwMode="auto">
            <a:xfrm>
              <a:off x="1913981" y="1298667"/>
              <a:ext cx="3514923" cy="46697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lIns="0" rIns="0" anchor="ctr"/>
            <a:lstStyle/>
            <a:p>
              <a:pPr marL="363538" algn="ctr">
                <a:spcAft>
                  <a:spcPts val="0"/>
                </a:spcAft>
                <a:tabLst>
                  <a:tab pos="180975" algn="l"/>
                </a:tabLst>
                <a:defRPr/>
              </a:pPr>
              <a:r>
                <a:rPr lang="ko-KR" altLang="en-US" sz="1600" b="1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국민과 함께 건강한 즐거움을 나누는</a:t>
              </a:r>
              <a:endParaRPr lang="ko-KR" altLang="en-US" sz="1600" b="1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3433917" y="4751612"/>
            <a:ext cx="3043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ko-KR" altLang="en-US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자신이 가진 재능으로 스포츠클럽과 </a:t>
            </a:r>
            <a:r>
              <a:rPr lang="en-US" altLang="ko-KR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다른 회원에게 기여하고 </a:t>
            </a:r>
            <a:r>
              <a:rPr lang="en-US" altLang="ko-KR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스포츠클럽 운영에 참여하는</a:t>
            </a:r>
            <a: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/>
            </a:r>
            <a:br>
              <a:rPr lang="en-US" altLang="ko-KR" sz="1400" b="1" i="1" kern="0" spc="-1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</a:br>
            <a:r>
              <a:rPr lang="ko-KR" altLang="en-US" sz="1400" b="1" i="1" u="sng" kern="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건강한 스포츠문화 </a:t>
            </a:r>
            <a:r>
              <a:rPr lang="ko-KR" altLang="en-US" sz="1400" b="1" i="1" u="sng" kern="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조성</a:t>
            </a:r>
          </a:p>
        </p:txBody>
      </p:sp>
      <p:sp>
        <p:nvSpPr>
          <p:cNvPr id="75" name="Freeform 4"/>
          <p:cNvSpPr>
            <a:spLocks/>
          </p:cNvSpPr>
          <p:nvPr/>
        </p:nvSpPr>
        <p:spPr bwMode="auto">
          <a:xfrm rot="10800000">
            <a:off x="3804350" y="4456548"/>
            <a:ext cx="2376000" cy="193878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spc="-10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055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비전 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비전체계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8" name="Text Box 28"/>
          <p:cNvSpPr txBox="1">
            <a:spLocks noChangeArrowheads="1"/>
          </p:cNvSpPr>
          <p:nvPr/>
        </p:nvSpPr>
        <p:spPr bwMode="auto">
          <a:xfrm>
            <a:off x="843744" y="1186052"/>
            <a:ext cx="16642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en-US" altLang="ko-KR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핵심영역  </a:t>
            </a:r>
            <a:r>
              <a:rPr lang="en-US" altLang="ko-KR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1]</a:t>
            </a:r>
            <a:endParaRPr lang="en-US" altLang="ko-KR" sz="2000" b="1" kern="0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Oval 25"/>
          <p:cNvSpPr>
            <a:spLocks noChangeArrowheads="1"/>
          </p:cNvSpPr>
          <p:nvPr/>
        </p:nvSpPr>
        <p:spPr bwMode="auto">
          <a:xfrm>
            <a:off x="802292" y="1753111"/>
            <a:ext cx="1777445" cy="1663800"/>
          </a:xfrm>
          <a:prstGeom prst="ellipse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sx="1000" sy="1000" algn="tl" rotWithShape="0">
              <a:prstClr val="black"/>
            </a:outerShdw>
          </a:effectLst>
          <a:extLst/>
        </p:spPr>
        <p:txBody>
          <a:bodyPr anchor="ctr"/>
          <a:lstStyle/>
          <a:p>
            <a:pPr algn="ctr"/>
            <a:endParaRPr lang="ko-KR" altLang="en-US" sz="1200" b="1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28"/>
          <p:cNvSpPr>
            <a:spLocks noChangeArrowheads="1"/>
          </p:cNvSpPr>
          <p:nvPr/>
        </p:nvSpPr>
        <p:spPr bwMode="auto">
          <a:xfrm>
            <a:off x="761541" y="2614592"/>
            <a:ext cx="1843270" cy="55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500"/>
              </a:lnSpc>
            </a:pPr>
            <a:r>
              <a:rPr kumimoji="1" lang="ko-KR" altLang="en-US" sz="3200" b="1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함께</a:t>
            </a:r>
            <a:endParaRPr kumimoji="1" lang="ko-KR" altLang="en-US" sz="3200" b="1" spc="-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488504" y="3868816"/>
            <a:ext cx="2381641" cy="1657610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rgbClr val="FFFFFF">
                <a:lumMod val="85000"/>
              </a:srgbClr>
            </a:solidFill>
            <a:round/>
            <a:headEnd type="none" w="sm" len="sm"/>
            <a:tailEnd type="none" w="sm" len="sm"/>
          </a:ln>
          <a:effectLst/>
        </p:spPr>
        <p:txBody>
          <a:bodyPr lIns="18000" tIns="252000" rIns="18000" bIns="91440" anchor="ctr"/>
          <a:lstStyle/>
          <a:p>
            <a:pPr algn="ctr" latinLnBrk="0">
              <a:lnSpc>
                <a:spcPct val="115000"/>
              </a:lnSpc>
              <a:defRPr/>
            </a:pPr>
            <a:r>
              <a:rPr kumimoji="1" lang="ko-KR" altLang="en-US" sz="15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</a:t>
            </a: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가진</a:t>
            </a:r>
            <a:r>
              <a:rPr lang="en-US" altLang="ko-KR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경쟁과 화합의 가치를 바탕으로 여럿이 함께 운동하는 </a:t>
            </a:r>
            <a: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내</a:t>
            </a: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공동체 문화 회복</a:t>
            </a:r>
            <a:endParaRPr lang="en-US" altLang="ko-KR" sz="1500" u="sng" kern="0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Freeform 4"/>
          <p:cNvSpPr>
            <a:spLocks/>
          </p:cNvSpPr>
          <p:nvPr/>
        </p:nvSpPr>
        <p:spPr bwMode="auto">
          <a:xfrm rot="5400000" flipH="1">
            <a:off x="892201" y="3486893"/>
            <a:ext cx="4485776" cy="246295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defRPr/>
            </a:pPr>
            <a:endParaRPr lang="ko-KR" altLang="en-US" sz="1350" b="1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Text Box 28"/>
          <p:cNvSpPr txBox="1">
            <a:spLocks noChangeArrowheads="1"/>
          </p:cNvSpPr>
          <p:nvPr/>
        </p:nvSpPr>
        <p:spPr bwMode="auto">
          <a:xfrm>
            <a:off x="591632" y="3692141"/>
            <a:ext cx="2105064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여럿이 함께하는 문화</a:t>
            </a:r>
            <a:endParaRPr lang="en-US" altLang="ko-KR" sz="1600" b="1" kern="0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Rectangle 8"/>
          <p:cNvSpPr/>
          <p:nvPr/>
        </p:nvSpPr>
        <p:spPr>
          <a:xfrm>
            <a:off x="3487530" y="1211550"/>
            <a:ext cx="5930682" cy="4896544"/>
          </a:xfrm>
          <a:prstGeom prst="rect">
            <a:avLst/>
          </a:prstGeom>
          <a:solidFill>
            <a:srgbClr val="FFFFFF"/>
          </a:solidFill>
          <a:ln w="6350" algn="ctr">
            <a:solidFill>
              <a:srgbClr val="000000">
                <a:lumMod val="50000"/>
                <a:lumOff val="50000"/>
              </a:srgbClr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  <a:defRPr/>
            </a:pPr>
            <a:endParaRPr lang="en-GB" altLang="en-US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AutoShape 31"/>
          <p:cNvSpPr>
            <a:spLocks noChangeArrowheads="1"/>
          </p:cNvSpPr>
          <p:nvPr/>
        </p:nvSpPr>
        <p:spPr bwMode="auto">
          <a:xfrm>
            <a:off x="3642758" y="1333853"/>
            <a:ext cx="487013" cy="411830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200" b="1" kern="0" spc="-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 방향</a:t>
            </a:r>
            <a:endParaRPr lang="en-US" altLang="ko-KR" sz="1200" b="1" kern="0" spc="-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직사각형 28"/>
          <p:cNvSpPr>
            <a:spLocks noChangeArrowheads="1"/>
          </p:cNvSpPr>
          <p:nvPr/>
        </p:nvSpPr>
        <p:spPr bwMode="auto">
          <a:xfrm>
            <a:off x="745357" y="2061984"/>
            <a:ext cx="1843270" cy="55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500"/>
              </a:lnSpc>
            </a:pPr>
            <a:r>
              <a:rPr kumimoji="1" lang="ko-KR" altLang="en-US" sz="3200" b="1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여럿이</a:t>
            </a:r>
            <a:endParaRPr kumimoji="1" lang="ko-KR" altLang="en-US" sz="3200" b="1" spc="-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 bwMode="auto">
          <a:xfrm flipV="1">
            <a:off x="937028" y="2539371"/>
            <a:ext cx="1476000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68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9309227"/>
              </p:ext>
            </p:extLst>
          </p:nvPr>
        </p:nvGraphicFramePr>
        <p:xfrm>
          <a:off x="3647632" y="3986979"/>
          <a:ext cx="5581377" cy="2013103"/>
        </p:xfrm>
        <a:graphic>
          <a:graphicData uri="http://schemas.openxmlformats.org/drawingml/2006/table">
            <a:tbl>
              <a:tblPr/>
              <a:tblGrid>
                <a:gridCol w="5760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053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7250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다연령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다양한 연령대가</a:t>
                      </a:r>
                      <a:r>
                        <a:rPr lang="ko-KR" altLang="en-US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참여할 수 있는 종목</a:t>
                      </a:r>
                      <a:r>
                        <a:rPr lang="en-US" altLang="ko-KR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프로그램을 기획한다</a:t>
                      </a:r>
                      <a:r>
                        <a:rPr lang="en-US" altLang="ko-KR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다연령</a:t>
                      </a: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구조</a:t>
                      </a:r>
                      <a:r>
                        <a:rPr lang="ko-KR" altLang="en-US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는 </a:t>
                      </a: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개별 종목에서도 구현한다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24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가족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참여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가족단위 참여를 확장하기 위해 가족프로그램을 운영한다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가족단위 참여를 위해 다양한 인센티브를 제공한다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 </a:t>
                      </a:r>
                      <a:endParaRPr lang="ko-KR" altLang="en-US" sz="1200" b="0" u="none" kern="1200" spc="-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다수준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초보자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0" u="none" kern="1200" spc="-5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중급자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0" u="none" kern="1200" spc="-5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고급자에게</a:t>
                      </a: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적합한 강습서비스를 제공한다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회원 간 경쟁할 수 있는 대회를 개최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참여한다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endParaRPr lang="en-US" altLang="ko-KR" sz="1200" b="0" u="none" kern="1200" spc="-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834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화합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장애인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저소득층이 스포츠클럽에 참여할 수 있도록 참여방안을 마련한다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함께 즐길 수 있는 커뮤니티 활동을 제공한다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함께 어울릴 수 있는 클럽하우스를 구비한다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en-US" sz="1200" b="0" u="none" kern="1200" spc="-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571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69" name="직선 화살표 연결선 68"/>
          <p:cNvCxnSpPr/>
          <p:nvPr/>
        </p:nvCxnSpPr>
        <p:spPr bwMode="auto">
          <a:xfrm>
            <a:off x="3584848" y="2491438"/>
            <a:ext cx="2490102" cy="0"/>
          </a:xfrm>
          <a:prstGeom prst="straightConnector1">
            <a:avLst/>
          </a:prstGeom>
          <a:noFill/>
          <a:ln w="9525" cap="flat" cmpd="sng" algn="ctr">
            <a:solidFill>
              <a:srgbClr val="1482A4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0" name="AutoShape 73"/>
          <p:cNvSpPr>
            <a:spLocks noChangeArrowheads="1"/>
          </p:cNvSpPr>
          <p:nvPr/>
        </p:nvSpPr>
        <p:spPr bwMode="gray">
          <a:xfrm>
            <a:off x="3701930" y="2359329"/>
            <a:ext cx="498469" cy="254375"/>
          </a:xfrm>
          <a:prstGeom prst="roundRect">
            <a:avLst>
              <a:gd name="adj" fmla="val 0"/>
            </a:avLst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lIns="0" rIns="0" anchor="ctr"/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kern="0" spc="-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</a:t>
            </a:r>
          </a:p>
        </p:txBody>
      </p:sp>
      <p:sp>
        <p:nvSpPr>
          <p:cNvPr id="71" name="AutoShape 73"/>
          <p:cNvSpPr>
            <a:spLocks noChangeArrowheads="1"/>
          </p:cNvSpPr>
          <p:nvPr/>
        </p:nvSpPr>
        <p:spPr bwMode="gray">
          <a:xfrm>
            <a:off x="4259660" y="2359329"/>
            <a:ext cx="498469" cy="254375"/>
          </a:xfrm>
          <a:prstGeom prst="roundRect">
            <a:avLst>
              <a:gd name="adj" fmla="val 0"/>
            </a:avLst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lIns="0" rIns="0" anchor="ctr"/>
          <a:lstStyle/>
          <a:p>
            <a:pPr algn="ctr" eaLnBrk="0" latinLnBrk="0" hangingPunct="0"/>
            <a:r>
              <a:rPr lang="ko-KR" altLang="en-US" sz="1200" kern="0" spc="-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성인</a:t>
            </a:r>
            <a:endParaRPr lang="ko-KR" altLang="en-US" sz="1200" kern="0" spc="-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" name="AutoShape 73"/>
          <p:cNvSpPr>
            <a:spLocks noChangeArrowheads="1"/>
          </p:cNvSpPr>
          <p:nvPr/>
        </p:nvSpPr>
        <p:spPr bwMode="gray">
          <a:xfrm>
            <a:off x="4812110" y="2359329"/>
            <a:ext cx="498469" cy="254375"/>
          </a:xfrm>
          <a:prstGeom prst="roundRect">
            <a:avLst>
              <a:gd name="adj" fmla="val 0"/>
            </a:avLst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lIns="0" rIns="0" anchor="ctr"/>
          <a:lstStyle/>
          <a:p>
            <a:pPr algn="ctr" eaLnBrk="0" latinLnBrk="0" hangingPunct="0"/>
            <a:r>
              <a:rPr lang="ko-KR" altLang="en-US" sz="1200" kern="0" spc="-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노인</a:t>
            </a:r>
            <a:endParaRPr lang="ko-KR" altLang="en-US" sz="1200" kern="0" spc="-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8" name="직선 화살표 연결선 77"/>
          <p:cNvCxnSpPr/>
          <p:nvPr/>
        </p:nvCxnSpPr>
        <p:spPr bwMode="auto">
          <a:xfrm rot="16200000">
            <a:off x="5034597" y="2471626"/>
            <a:ext cx="1152000" cy="0"/>
          </a:xfrm>
          <a:prstGeom prst="straightConnector1">
            <a:avLst/>
          </a:prstGeom>
          <a:noFill/>
          <a:ln w="9525" cap="flat" cmpd="sng" algn="ctr">
            <a:solidFill>
              <a:srgbClr val="1482A4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9" name="AutoShape 73"/>
          <p:cNvSpPr>
            <a:spLocks noChangeArrowheads="1"/>
          </p:cNvSpPr>
          <p:nvPr/>
        </p:nvSpPr>
        <p:spPr bwMode="gray">
          <a:xfrm>
            <a:off x="5373978" y="2064054"/>
            <a:ext cx="498469" cy="254375"/>
          </a:xfrm>
          <a:prstGeom prst="roundRect">
            <a:avLst>
              <a:gd name="adj" fmla="val 0"/>
            </a:avLst>
          </a:prstGeom>
          <a:solidFill>
            <a:srgbClr val="808080">
              <a:lumMod val="20000"/>
              <a:lumOff val="80000"/>
            </a:srgbClr>
          </a:solidFill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lIns="0" rIns="0" anchor="ctr"/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kern="0" spc="-5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선수반</a:t>
            </a:r>
            <a:endParaRPr lang="ko-KR" altLang="en-US" sz="1200" b="1" kern="0" spc="-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1" name="AutoShape 73"/>
          <p:cNvSpPr>
            <a:spLocks noChangeArrowheads="1"/>
          </p:cNvSpPr>
          <p:nvPr/>
        </p:nvSpPr>
        <p:spPr bwMode="gray">
          <a:xfrm>
            <a:off x="5373978" y="2654604"/>
            <a:ext cx="498469" cy="578469"/>
          </a:xfrm>
          <a:prstGeom prst="roundRect">
            <a:avLst>
              <a:gd name="adj" fmla="val 0"/>
            </a:avLst>
          </a:prstGeom>
          <a:solidFill>
            <a:srgbClr val="808080">
              <a:lumMod val="20000"/>
              <a:lumOff val="80000"/>
            </a:srgbClr>
          </a:solidFill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lIns="0" rIns="0" anchor="ctr"/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</a:t>
            </a:r>
            <a:r>
              <a:rPr lang="en-US" altLang="ko-KR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소외</a:t>
            </a:r>
            <a:r>
              <a:rPr lang="en-US" altLang="ko-KR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</a:p>
        </p:txBody>
      </p:sp>
      <p:sp>
        <p:nvSpPr>
          <p:cNvPr id="84" name="직사각형 83"/>
          <p:cNvSpPr/>
          <p:nvPr/>
        </p:nvSpPr>
        <p:spPr>
          <a:xfrm>
            <a:off x="6344082" y="2094161"/>
            <a:ext cx="30741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fontAlgn="base">
              <a:spcBef>
                <a:spcPct val="0"/>
              </a:spcBef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2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연령대가 자신에게 적합한 수준의 </a:t>
            </a:r>
            <a:r>
              <a:rPr lang="en-US" altLang="ko-KR" sz="12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활동에 </a:t>
            </a:r>
            <a:r>
              <a:rPr lang="ko-KR" altLang="en-US" sz="12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참여할 수 있는 스포츠클럽</a:t>
            </a:r>
            <a:endParaRPr lang="en-US" altLang="ko-KR" sz="1200" b="1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 fontAlgn="base">
              <a:spcBef>
                <a:spcPct val="0"/>
              </a:spcBef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건강소외계층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장애인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저소득층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참여할 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 있는 스포츠클럽</a:t>
            </a:r>
            <a:endParaRPr lang="en-US" altLang="ko-KR" sz="1200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 fontAlgn="base">
              <a:spcBef>
                <a:spcPct val="0"/>
              </a:spcBef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가족이 함께 참여할 수 있는 스포츠클럽</a:t>
            </a:r>
            <a:endParaRPr lang="ko-KR" altLang="en-US" sz="1200" spc="-1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TextBox 89"/>
          <p:cNvSpPr txBox="1">
            <a:spLocks noChangeArrowheads="1"/>
          </p:cNvSpPr>
          <p:nvPr/>
        </p:nvSpPr>
        <p:spPr bwMode="auto">
          <a:xfrm>
            <a:off x="4189217" y="1311095"/>
            <a:ext cx="51202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아이부터 어른까지</a:t>
            </a:r>
            <a: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 또는 가족단위로</a:t>
            </a:r>
            <a: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스포츠를 통해  </a:t>
            </a:r>
            <a:r>
              <a:rPr kumimoji="0" lang="ko-KR" altLang="en-US" sz="1200" b="1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즐거움을 느낄 수 있는 다양한 수준의 종목</a:t>
            </a:r>
            <a:r>
              <a:rPr kumimoji="0" lang="en-US" altLang="ko-KR" sz="1200" b="1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kumimoji="0" lang="ko-KR" altLang="en-US" sz="1200" b="1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 활동이 가능한 스포츠클럽</a:t>
            </a:r>
            <a:endParaRPr kumimoji="0" lang="ko-KR" altLang="en-US" sz="1200" b="1" i="1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6" name="Freeform 4"/>
          <p:cNvSpPr>
            <a:spLocks/>
          </p:cNvSpPr>
          <p:nvPr/>
        </p:nvSpPr>
        <p:spPr bwMode="auto">
          <a:xfrm rot="5400000" flipH="1">
            <a:off x="5928172" y="2396555"/>
            <a:ext cx="677849" cy="179921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defRPr/>
            </a:pPr>
            <a:endParaRPr lang="ko-KR" altLang="en-US" sz="1350" b="1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7" name="AutoShape 73"/>
          <p:cNvSpPr>
            <a:spLocks noChangeArrowheads="1"/>
          </p:cNvSpPr>
          <p:nvPr/>
        </p:nvSpPr>
        <p:spPr bwMode="gray">
          <a:xfrm>
            <a:off x="5373978" y="2359195"/>
            <a:ext cx="498469" cy="254375"/>
          </a:xfrm>
          <a:prstGeom prst="roundRect">
            <a:avLst>
              <a:gd name="adj" fmla="val 0"/>
            </a:avLst>
          </a:prstGeom>
          <a:solidFill>
            <a:srgbClr val="808080">
              <a:lumMod val="20000"/>
              <a:lumOff val="80000"/>
            </a:srgbClr>
          </a:solidFill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lIns="0" rIns="0" anchor="ctr"/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취미</a:t>
            </a:r>
            <a:endParaRPr lang="ko-KR" altLang="en-US" sz="1200" b="1" kern="0" spc="-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8" name="왼쪽 중괄호 87"/>
          <p:cNvSpPr/>
          <p:nvPr/>
        </p:nvSpPr>
        <p:spPr bwMode="auto">
          <a:xfrm rot="16200000">
            <a:off x="4383040" y="2018190"/>
            <a:ext cx="180000" cy="1463975"/>
          </a:xfrm>
          <a:prstGeom prst="leftBrace">
            <a:avLst>
              <a:gd name="adj1" fmla="val 35297"/>
              <a:gd name="adj2" fmla="val 50000"/>
            </a:avLst>
          </a:prstGeom>
          <a:noFill/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윤고딕130" pitchFamily="18" charset="-127"/>
            </a:endParaRPr>
          </a:p>
        </p:txBody>
      </p:sp>
      <p:sp>
        <p:nvSpPr>
          <p:cNvPr id="89" name="AutoShape 73"/>
          <p:cNvSpPr>
            <a:spLocks noChangeArrowheads="1"/>
          </p:cNvSpPr>
          <p:nvPr/>
        </p:nvSpPr>
        <p:spPr bwMode="gray">
          <a:xfrm>
            <a:off x="3820126" y="2846379"/>
            <a:ext cx="1270902" cy="254375"/>
          </a:xfrm>
          <a:prstGeom prst="roundRect">
            <a:avLst>
              <a:gd name="adj" fmla="val 0"/>
            </a:avLst>
          </a:prstGeom>
          <a:noFill/>
          <a:ln w="9525" algn="ctr">
            <a:solidFill>
              <a:srgbClr val="000000">
                <a:lumMod val="50000"/>
                <a:lumOff val="50000"/>
              </a:srgbClr>
            </a:solidFill>
            <a:prstDash val="sysDash"/>
            <a:round/>
            <a:headEnd/>
            <a:tailEnd/>
          </a:ln>
        </p:spPr>
        <p:txBody>
          <a:bodyPr anchor="ctr"/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가족단위 참여</a:t>
            </a:r>
            <a:endParaRPr lang="ko-KR" altLang="en-US" sz="1200" b="1" kern="0" spc="-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AutoShape 31"/>
          <p:cNvSpPr>
            <a:spLocks noChangeArrowheads="1"/>
          </p:cNvSpPr>
          <p:nvPr/>
        </p:nvSpPr>
        <p:spPr bwMode="auto">
          <a:xfrm>
            <a:off x="3651654" y="3695826"/>
            <a:ext cx="5577355" cy="205915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200" kern="0" spc="-5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추진방향</a:t>
            </a:r>
            <a:endParaRPr lang="en-US" altLang="ko-KR" sz="1200" b="1" kern="0" spc="-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891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비전 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비전체계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843744" y="1171254"/>
            <a:ext cx="16642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en-US" altLang="ko-KR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핵심영역  </a:t>
            </a:r>
            <a:r>
              <a:rPr lang="en-US" altLang="ko-KR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2]</a:t>
            </a:r>
            <a:endParaRPr lang="en-US" altLang="ko-KR" sz="2000" b="1" kern="0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Oval 25"/>
          <p:cNvSpPr>
            <a:spLocks noChangeArrowheads="1"/>
          </p:cNvSpPr>
          <p:nvPr/>
        </p:nvSpPr>
        <p:spPr bwMode="auto">
          <a:xfrm>
            <a:off x="802292" y="1738313"/>
            <a:ext cx="1777445" cy="1663800"/>
          </a:xfrm>
          <a:prstGeom prst="ellipse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sx="1000" sy="1000" algn="tl" rotWithShape="0">
              <a:prstClr val="black"/>
            </a:outerShdw>
          </a:effectLst>
          <a:extLst/>
        </p:spPr>
        <p:txBody>
          <a:bodyPr anchor="ctr"/>
          <a:lstStyle/>
          <a:p>
            <a:pPr algn="ctr"/>
            <a:endParaRPr lang="ko-KR" altLang="en-US" sz="1200" b="1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28"/>
          <p:cNvSpPr>
            <a:spLocks noChangeArrowheads="1"/>
          </p:cNvSpPr>
          <p:nvPr/>
        </p:nvSpPr>
        <p:spPr bwMode="auto">
          <a:xfrm>
            <a:off x="761541" y="2656732"/>
            <a:ext cx="1843270" cy="55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500"/>
              </a:lnSpc>
            </a:pPr>
            <a:r>
              <a:rPr kumimoji="1" lang="ko-KR" altLang="en-US" sz="3200" b="1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문화</a:t>
            </a:r>
            <a:endParaRPr kumimoji="1" lang="ko-KR" altLang="en-US" sz="3200" b="1" spc="-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Freeform 4"/>
          <p:cNvSpPr>
            <a:spLocks/>
          </p:cNvSpPr>
          <p:nvPr/>
        </p:nvSpPr>
        <p:spPr bwMode="auto">
          <a:xfrm rot="5400000" flipH="1">
            <a:off x="892201" y="3472095"/>
            <a:ext cx="4485776" cy="246295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defRPr/>
            </a:pPr>
            <a:endParaRPr lang="ko-KR" altLang="en-US" sz="1350" b="1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745357" y="2060848"/>
            <a:ext cx="1843270" cy="55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500"/>
              </a:lnSpc>
            </a:pPr>
            <a:r>
              <a:rPr lang="ko-KR" altLang="en-US" sz="320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건강한</a:t>
            </a:r>
            <a:endParaRPr kumimoji="1" lang="ko-KR" altLang="en-US" sz="3200" b="1" spc="-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1" name="직선 연결선 10"/>
          <p:cNvCxnSpPr/>
          <p:nvPr/>
        </p:nvCxnSpPr>
        <p:spPr bwMode="auto">
          <a:xfrm flipV="1">
            <a:off x="937028" y="2581511"/>
            <a:ext cx="1476000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모서리가 둥근 직사각형 11"/>
          <p:cNvSpPr/>
          <p:nvPr/>
        </p:nvSpPr>
        <p:spPr bwMode="auto">
          <a:xfrm>
            <a:off x="488504" y="3854018"/>
            <a:ext cx="2381641" cy="1657610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rgbClr val="FFFFFF">
                <a:lumMod val="85000"/>
              </a:srgbClr>
            </a:solidFill>
            <a:round/>
            <a:headEnd type="none" w="sm" len="sm"/>
            <a:tailEnd type="none" w="sm" len="sm"/>
          </a:ln>
          <a:effectLst/>
        </p:spPr>
        <p:txBody>
          <a:bodyPr lIns="18000" tIns="252000" rIns="18000" bIns="91440" anchor="ctr"/>
          <a:lstStyle/>
          <a:p>
            <a:pPr algn="ctr" latinLnBrk="0">
              <a:lnSpc>
                <a:spcPct val="115000"/>
              </a:lnSpc>
              <a:defRPr/>
            </a:pP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자신이 가진 재능으로 </a:t>
            </a:r>
            <a: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스포츠클럽에 </a:t>
            </a: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기여하고</a:t>
            </a:r>
            <a:r>
              <a:rPr lang="en-US" altLang="ko-KR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스포츠클럽 운영에 </a:t>
            </a:r>
            <a: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참여하는</a:t>
            </a:r>
            <a:b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건강한 스포츠문화 조성</a:t>
            </a:r>
          </a:p>
        </p:txBody>
      </p:sp>
      <p:sp>
        <p:nvSpPr>
          <p:cNvPr id="13" name="Text Box 28"/>
          <p:cNvSpPr txBox="1">
            <a:spLocks noChangeArrowheads="1"/>
          </p:cNvSpPr>
          <p:nvPr/>
        </p:nvSpPr>
        <p:spPr bwMode="auto">
          <a:xfrm>
            <a:off x="691021" y="3677343"/>
            <a:ext cx="1906291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 건강한 클럽문화</a:t>
            </a:r>
            <a:endParaRPr lang="en-US" altLang="ko-KR" sz="1600" b="1" kern="0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Rectangle 8"/>
          <p:cNvSpPr/>
          <p:nvPr/>
        </p:nvSpPr>
        <p:spPr>
          <a:xfrm>
            <a:off x="3487530" y="1196752"/>
            <a:ext cx="5930682" cy="4896544"/>
          </a:xfrm>
          <a:prstGeom prst="rect">
            <a:avLst/>
          </a:prstGeom>
          <a:solidFill>
            <a:srgbClr val="FFFFFF"/>
          </a:solidFill>
          <a:ln w="6350" algn="ctr">
            <a:solidFill>
              <a:srgbClr val="000000">
                <a:lumMod val="50000"/>
                <a:lumOff val="50000"/>
              </a:srgbClr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  <a:defRPr/>
            </a:pPr>
            <a:endParaRPr lang="en-GB" altLang="en-US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AutoShape 31"/>
          <p:cNvSpPr>
            <a:spLocks noChangeArrowheads="1"/>
          </p:cNvSpPr>
          <p:nvPr/>
        </p:nvSpPr>
        <p:spPr bwMode="auto">
          <a:xfrm>
            <a:off x="3642758" y="1310588"/>
            <a:ext cx="487013" cy="411830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200" b="1" kern="0" spc="-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 방향</a:t>
            </a:r>
            <a:endParaRPr lang="en-US" altLang="ko-KR" sz="1200" b="1" kern="0" spc="-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6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9314729"/>
              </p:ext>
            </p:extLst>
          </p:nvPr>
        </p:nvGraphicFramePr>
        <p:xfrm>
          <a:off x="3647632" y="3933056"/>
          <a:ext cx="5581377" cy="2081033"/>
        </p:xfrm>
        <a:graphic>
          <a:graphicData uri="http://schemas.openxmlformats.org/drawingml/2006/table">
            <a:tbl>
              <a:tblPr/>
              <a:tblGrid>
                <a:gridCol w="5760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053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8936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자원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봉사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다양한 방식으로 스포츠클럽에 기여할 수 있는 자원봉사 루트를 만든다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자원봉사 문화가 확산되기 위해 노력한다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또한 스포츠클럽은 자원봉사자의 명예를 높이기 위해 노력한다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1275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자치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조직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종목별 자치조직이 구성되도록 노력한다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자치조직은 새로운 회원에게 열려있고 도움을 줄 수 있어야 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en-US" sz="1200" b="0" u="none" kern="1200" spc="-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9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대의원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종목별 자지조직의 대표는 대의원의 자격으로 스포츠클럽 정기총회에 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</a:b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참석하여 클럽의 의사결정 과정에 참여한다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859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건강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올바른 운동상식</a:t>
                      </a:r>
                      <a:r>
                        <a:rPr lang="en-US" altLang="ko-KR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건강상식이 회원에게 전달되고 확산 될 수 있도록 노력한다</a:t>
                      </a:r>
                      <a:r>
                        <a:rPr lang="en-US" altLang="ko-KR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운동을 통해 육체와 정신 모두가 건강해 질 수 있도록 정보를 공유한다</a:t>
                      </a:r>
                      <a:r>
                        <a:rPr lang="en-US" altLang="ko-KR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en-US" sz="1200" b="0" u="none" kern="1200" spc="-1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571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7" name="TextBox 89"/>
          <p:cNvSpPr txBox="1">
            <a:spLocks noChangeArrowheads="1"/>
          </p:cNvSpPr>
          <p:nvPr/>
        </p:nvSpPr>
        <p:spPr bwMode="auto">
          <a:xfrm>
            <a:off x="4189217" y="1287830"/>
            <a:ext cx="50482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회원이 자신이 가진 재능을 활용하여 다른 구성원에게 도움을 제공하는</a:t>
            </a:r>
            <a: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발전을 위한 헌신과 적극적인 참여가 이루어지는 스포츠클럽  </a:t>
            </a:r>
            <a:endParaRPr kumimoji="0" lang="ko-KR" altLang="en-US" sz="1200" b="1" i="1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AutoShape 31"/>
          <p:cNvSpPr>
            <a:spLocks noChangeArrowheads="1"/>
          </p:cNvSpPr>
          <p:nvPr/>
        </p:nvSpPr>
        <p:spPr bwMode="auto">
          <a:xfrm>
            <a:off x="3651654" y="3691137"/>
            <a:ext cx="5577355" cy="205915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200" kern="0" spc="-5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추진방향</a:t>
            </a:r>
            <a:endParaRPr lang="en-US" altLang="ko-KR" sz="1200" b="1" kern="0" spc="-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3538383" y="1988841"/>
            <a:ext cx="5515002" cy="1498858"/>
            <a:chOff x="3501889" y="1381959"/>
            <a:chExt cx="5765486" cy="1614236"/>
          </a:xfrm>
        </p:grpSpPr>
        <p:grpSp>
          <p:nvGrpSpPr>
            <p:cNvPr id="20" name="그룹 19"/>
            <p:cNvGrpSpPr/>
            <p:nvPr/>
          </p:nvGrpSpPr>
          <p:grpSpPr>
            <a:xfrm>
              <a:off x="4867837" y="1381959"/>
              <a:ext cx="3136603" cy="1108449"/>
              <a:chOff x="4545006" y="1566403"/>
              <a:chExt cx="3487293" cy="1232380"/>
            </a:xfrm>
          </p:grpSpPr>
          <p:grpSp>
            <p:nvGrpSpPr>
              <p:cNvPr id="24" name="그룹 23"/>
              <p:cNvGrpSpPr/>
              <p:nvPr/>
            </p:nvGrpSpPr>
            <p:grpSpPr>
              <a:xfrm>
                <a:off x="5808858" y="1566403"/>
                <a:ext cx="981613" cy="982025"/>
                <a:chOff x="4113137" y="1535584"/>
                <a:chExt cx="981613" cy="982025"/>
              </a:xfrm>
            </p:grpSpPr>
            <p:sp>
              <p:nvSpPr>
                <p:cNvPr id="29" name="모서리가 둥근 직사각형 90"/>
                <p:cNvSpPr>
                  <a:spLocks noChangeArrowheads="1"/>
                </p:cNvSpPr>
                <p:nvPr/>
              </p:nvSpPr>
              <p:spPr bwMode="auto">
                <a:xfrm>
                  <a:off x="4131583" y="1535584"/>
                  <a:ext cx="943295" cy="931058"/>
                </a:xfrm>
                <a:prstGeom prst="ellipse">
                  <a:avLst/>
                </a:prstGeom>
                <a:solidFill>
                  <a:srgbClr val="FFFFFF"/>
                </a:solidFill>
                <a:ln w="28575" algn="ctr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none" lIns="72000" tIns="72000" rIns="72000" bIns="36000" anchor="ctr"/>
                <a:lstStyle/>
                <a:p>
                  <a:pPr algn="ctr" latinLnBrk="0"/>
                  <a:endParaRPr lang="en-US" altLang="ko-KR" sz="1500" kern="0" spc="-150" dirty="0">
                    <a:solidFill>
                      <a:srgbClr val="0070C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0" name="Rectangle 42"/>
                <p:cNvSpPr>
                  <a:spLocks noChangeArrowheads="1"/>
                </p:cNvSpPr>
                <p:nvPr/>
              </p:nvSpPr>
              <p:spPr bwMode="auto">
                <a:xfrm rot="10800000">
                  <a:off x="4939334" y="1720672"/>
                  <a:ext cx="144000" cy="144000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altLang="ko-KR" sz="20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1" name="이등변 삼각형 30"/>
                <p:cNvSpPr/>
                <p:nvPr/>
              </p:nvSpPr>
              <p:spPr bwMode="auto">
                <a:xfrm rot="2933669">
                  <a:off x="4317217" y="1587327"/>
                  <a:ext cx="62064" cy="39335"/>
                </a:xfrm>
                <a:prstGeom prst="triangl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 latinLnBrk="0">
                    <a:lnSpc>
                      <a:spcPct val="110000"/>
                    </a:lnSpc>
                  </a:pPr>
                  <a:endParaRPr lang="ko-KR" altLang="en-US" sz="1600" kern="0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2" name="이등변 삼각형 31"/>
                <p:cNvSpPr/>
                <p:nvPr/>
              </p:nvSpPr>
              <p:spPr bwMode="auto">
                <a:xfrm rot="7923608">
                  <a:off x="4825711" y="1591431"/>
                  <a:ext cx="62064" cy="39335"/>
                </a:xfrm>
                <a:prstGeom prst="triangl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 latinLnBrk="0">
                    <a:lnSpc>
                      <a:spcPct val="110000"/>
                    </a:lnSpc>
                  </a:pPr>
                  <a:endParaRPr lang="ko-KR" altLang="en-US" sz="1600" kern="0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3" name="이등변 삼각형 32"/>
                <p:cNvSpPr/>
                <p:nvPr/>
              </p:nvSpPr>
              <p:spPr bwMode="auto">
                <a:xfrm rot="18681678">
                  <a:off x="4314098" y="2371624"/>
                  <a:ext cx="62064" cy="39335"/>
                </a:xfrm>
                <a:prstGeom prst="triangl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 latinLnBrk="0">
                    <a:lnSpc>
                      <a:spcPct val="110000"/>
                    </a:lnSpc>
                  </a:pPr>
                  <a:endParaRPr lang="ko-KR" altLang="en-US" sz="1600" kern="0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4" name="이등변 삼각형 33"/>
                <p:cNvSpPr/>
                <p:nvPr/>
              </p:nvSpPr>
              <p:spPr bwMode="auto">
                <a:xfrm rot="14100533">
                  <a:off x="4807475" y="2385122"/>
                  <a:ext cx="62064" cy="39335"/>
                </a:xfrm>
                <a:prstGeom prst="triangl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 latinLnBrk="0">
                    <a:lnSpc>
                      <a:spcPct val="110000"/>
                    </a:lnSpc>
                  </a:pPr>
                  <a:endParaRPr lang="ko-KR" altLang="en-US" sz="1600" kern="0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5" name="이등변 삼각형 34"/>
                <p:cNvSpPr/>
                <p:nvPr/>
              </p:nvSpPr>
              <p:spPr bwMode="auto">
                <a:xfrm rot="20464399">
                  <a:off x="4113137" y="2087680"/>
                  <a:ext cx="62879" cy="38824"/>
                </a:xfrm>
                <a:prstGeom prst="triangl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 latinLnBrk="0">
                    <a:lnSpc>
                      <a:spcPct val="110000"/>
                    </a:lnSpc>
                  </a:pPr>
                  <a:endParaRPr lang="ko-KR" altLang="en-US" sz="1600" kern="0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6" name="이등변 삼각형 35"/>
                <p:cNvSpPr/>
                <p:nvPr/>
              </p:nvSpPr>
              <p:spPr bwMode="auto">
                <a:xfrm rot="11480403">
                  <a:off x="5031871" y="2087679"/>
                  <a:ext cx="62879" cy="38824"/>
                </a:xfrm>
                <a:prstGeom prst="triangl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 latinLnBrk="0">
                    <a:lnSpc>
                      <a:spcPct val="110000"/>
                    </a:lnSpc>
                  </a:pPr>
                  <a:endParaRPr lang="ko-KR" altLang="en-US" sz="1600" kern="0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7" name="Rectangle 42"/>
                <p:cNvSpPr>
                  <a:spLocks noChangeArrowheads="1"/>
                </p:cNvSpPr>
                <p:nvPr/>
              </p:nvSpPr>
              <p:spPr bwMode="auto">
                <a:xfrm rot="10800000">
                  <a:off x="4130110" y="1720672"/>
                  <a:ext cx="144000" cy="144000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altLang="ko-KR" sz="20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8" name="Rectangle 42"/>
                <p:cNvSpPr>
                  <a:spLocks noChangeArrowheads="1"/>
                </p:cNvSpPr>
                <p:nvPr/>
              </p:nvSpPr>
              <p:spPr bwMode="auto">
                <a:xfrm rot="10800000">
                  <a:off x="4537428" y="2373609"/>
                  <a:ext cx="144000" cy="144000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altLang="ko-KR" sz="20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25" name="AutoShape 13"/>
              <p:cNvSpPr>
                <a:spLocks noChangeArrowheads="1"/>
              </p:cNvSpPr>
              <p:nvPr/>
            </p:nvSpPr>
            <p:spPr bwMode="auto">
              <a:xfrm>
                <a:off x="5866350" y="1804296"/>
                <a:ext cx="868850" cy="492436"/>
              </a:xfrm>
              <a:prstGeom prst="roundRect">
                <a:avLst>
                  <a:gd name="adj" fmla="val 0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wrap="square" tIns="36000" bIns="36000" anchor="t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ts val="200"/>
                  </a:spcAft>
                  <a:buSzPct val="80000"/>
                </a:pPr>
                <a:r>
                  <a:rPr kumimoji="1" lang="ko-KR" altLang="en-US" sz="11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건강한</a:t>
                </a:r>
                <a:r>
                  <a:rPr kumimoji="1" lang="en-US" altLang="ko-KR" sz="11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kumimoji="1" lang="en-US" altLang="ko-KR" sz="11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kumimoji="1" lang="ko-KR" altLang="en-US" sz="11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클럽문화</a:t>
                </a:r>
                <a:endParaRPr kumimoji="1" lang="en-US" altLang="ko-KR" sz="11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6" name="Rectangle 54"/>
              <p:cNvSpPr>
                <a:spLocks noChangeArrowheads="1"/>
              </p:cNvSpPr>
              <p:nvPr/>
            </p:nvSpPr>
            <p:spPr bwMode="auto">
              <a:xfrm>
                <a:off x="6818855" y="1566404"/>
                <a:ext cx="1213444" cy="213768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15875" algn="ctr">
                <a:noFill/>
                <a:prstDash val="sysDash"/>
                <a:round/>
                <a:headEnd/>
                <a:tailEnd/>
              </a:ln>
            </p:spPr>
            <p:txBody>
              <a:bodyPr wrap="square" lIns="0" rIns="0" anchor="ctr"/>
              <a:lstStyle/>
              <a:p>
                <a:pPr algn="ctr">
                  <a:defRPr/>
                </a:pPr>
                <a:r>
                  <a:rPr lang="ko-KR" altLang="en-US" spc="-5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클럽기여</a:t>
                </a:r>
                <a:r>
                  <a:rPr lang="en-US" altLang="ko-KR" spc="-5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spc="-5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헌신</a:t>
                </a:r>
                <a:endParaRPr lang="ko-KR" altLang="en-US" sz="1100" b="1" spc="-5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7" name="Rectangle 54"/>
              <p:cNvSpPr>
                <a:spLocks noChangeArrowheads="1"/>
              </p:cNvSpPr>
              <p:nvPr/>
            </p:nvSpPr>
            <p:spPr bwMode="auto">
              <a:xfrm>
                <a:off x="4545006" y="1566404"/>
                <a:ext cx="1213444" cy="213768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15875" algn="ctr">
                <a:noFill/>
                <a:prstDash val="sysDash"/>
                <a:round/>
                <a:headEnd/>
                <a:tailEnd/>
              </a:ln>
            </p:spPr>
            <p:txBody>
              <a:bodyPr wrap="square" lIns="0" rIns="0" anchor="ctr"/>
              <a:lstStyle/>
              <a:p>
                <a:pPr algn="ctr">
                  <a:defRPr/>
                </a:pPr>
                <a:r>
                  <a:rPr lang="ko-KR" altLang="en-US" spc="-5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지도</a:t>
                </a:r>
                <a:r>
                  <a:rPr lang="ko-KR" altLang="en-US" sz="1100" b="1" spc="-5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자원봉사</a:t>
                </a:r>
                <a:endParaRPr lang="ko-KR" altLang="en-US" sz="1100" b="1" spc="-5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Rectangle 54"/>
              <p:cNvSpPr>
                <a:spLocks noChangeArrowheads="1"/>
              </p:cNvSpPr>
              <p:nvPr/>
            </p:nvSpPr>
            <p:spPr bwMode="auto">
              <a:xfrm>
                <a:off x="5699616" y="2583253"/>
                <a:ext cx="1154162" cy="21553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15875" algn="ctr">
                <a:noFill/>
                <a:prstDash val="sysDash"/>
                <a:round/>
                <a:headEnd/>
                <a:tailEnd/>
              </a:ln>
            </p:spPr>
            <p:txBody>
              <a:bodyPr wrap="square" lIns="0" rIns="0" anchor="ctr"/>
              <a:lstStyle/>
              <a:p>
                <a:pPr algn="ctr">
                  <a:defRPr/>
                </a:pPr>
                <a:r>
                  <a:rPr lang="ko-KR" altLang="en-US" sz="1100" b="1" spc="-5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의사결정 참여</a:t>
                </a:r>
                <a:endParaRPr lang="ko-KR" altLang="en-US" sz="1100" b="1" spc="-5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3501889" y="1617513"/>
              <a:ext cx="2404448" cy="4806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ko-KR" altLang="en-US" sz="1150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종목능력이 뛰어난 회원이 </a:t>
              </a:r>
              <a:r>
                <a:rPr lang="en-US" altLang="ko-KR" sz="1150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150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150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초보회원을 이끌어주는 환경조성 </a:t>
              </a:r>
              <a:endParaRPr lang="ko-KR" altLang="en-US" sz="115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944434" y="1617513"/>
              <a:ext cx="2322941" cy="4806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0488" indent="-90488" fontAlgn="base">
                <a:spcBef>
                  <a:spcPct val="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ko-KR" altLang="en-US" sz="1150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자신의 시간과 재능을 스포츠클럽을 위해 기부</a:t>
              </a:r>
              <a:r>
                <a:rPr lang="ko-KR" altLang="en-US" sz="1150" b="1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ko-KR" altLang="en-US" sz="115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816935" y="2515566"/>
              <a:ext cx="5304036" cy="480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0488" indent="-90488" algn="ctr" fontAlgn="base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ko-KR" altLang="en-US" sz="1150" b="1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종목별 자치조직을 통한 종목 커뮤니티 활성화</a:t>
              </a:r>
              <a:endParaRPr lang="en-US" altLang="ko-KR" sz="115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0488" indent="-90488" algn="ctr" fontAlgn="base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ko-KR" altLang="en-US" sz="1150" spc="-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대의원으로 스포츠클럽 운영 참여</a:t>
              </a:r>
              <a:endParaRPr lang="ko-KR" altLang="en-US" sz="115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8435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비전 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비전체계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843744" y="1171254"/>
            <a:ext cx="16642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en-US" altLang="ko-KR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핵심영역  </a:t>
            </a:r>
            <a:r>
              <a:rPr lang="en-US" altLang="ko-KR" sz="2000" b="1" kern="0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3]</a:t>
            </a:r>
            <a:endParaRPr lang="en-US" altLang="ko-KR" sz="2000" b="1" kern="0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Oval 25"/>
          <p:cNvSpPr>
            <a:spLocks noChangeArrowheads="1"/>
          </p:cNvSpPr>
          <p:nvPr/>
        </p:nvSpPr>
        <p:spPr bwMode="auto">
          <a:xfrm>
            <a:off x="802292" y="1738313"/>
            <a:ext cx="1777445" cy="1663800"/>
          </a:xfrm>
          <a:prstGeom prst="ellipse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sx="1000" sy="1000" algn="tl" rotWithShape="0">
              <a:prstClr val="black"/>
            </a:outerShdw>
          </a:effectLst>
          <a:extLst/>
        </p:spPr>
        <p:txBody>
          <a:bodyPr anchor="ctr"/>
          <a:lstStyle/>
          <a:p>
            <a:pPr algn="ctr"/>
            <a:endParaRPr lang="ko-KR" altLang="en-US" sz="1200" b="1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28"/>
          <p:cNvSpPr>
            <a:spLocks noChangeArrowheads="1"/>
          </p:cNvSpPr>
          <p:nvPr/>
        </p:nvSpPr>
        <p:spPr bwMode="auto">
          <a:xfrm>
            <a:off x="761541" y="2656732"/>
            <a:ext cx="1843270" cy="55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500"/>
              </a:lnSpc>
            </a:pPr>
            <a:r>
              <a:rPr kumimoji="1" lang="ko-KR" altLang="en-US" sz="3200" b="1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나누는</a:t>
            </a:r>
            <a:endParaRPr kumimoji="1" lang="ko-KR" altLang="en-US" sz="3200" b="1" spc="-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488504" y="3854018"/>
            <a:ext cx="2381641" cy="1657610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rgbClr val="FFFFFF">
                <a:lumMod val="85000"/>
              </a:srgbClr>
            </a:solidFill>
            <a:round/>
            <a:headEnd type="none" w="sm" len="sm"/>
            <a:tailEnd type="none" w="sm" len="sm"/>
          </a:ln>
          <a:effectLst/>
        </p:spPr>
        <p:txBody>
          <a:bodyPr lIns="18000" tIns="252000" rIns="18000" bIns="91440" anchor="ctr"/>
          <a:lstStyle/>
          <a:p>
            <a:pPr algn="ctr" latinLnBrk="0">
              <a:lnSpc>
                <a:spcPct val="115000"/>
              </a:lnSpc>
              <a:defRPr/>
            </a:pPr>
            <a: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초보자에서 엘리트</a:t>
            </a:r>
            <a:r>
              <a:rPr lang="en-US" altLang="ko-KR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세대와 계층이 </a:t>
            </a:r>
            <a:r>
              <a:rPr lang="ko-KR" altLang="en-US" sz="1500" kern="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함께 </a:t>
            </a:r>
            <a: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성장하고 클럽의 혜택을 </a:t>
            </a:r>
            <a:br>
              <a:rPr lang="ko-KR" altLang="en-US" sz="1500" kern="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지역사회에 다시 나누는</a:t>
            </a:r>
            <a:b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스포츠의 </a:t>
            </a:r>
            <a:r>
              <a:rPr lang="ko-KR" altLang="en-US" sz="1500" u="sng" kern="0" spc="-50" dirty="0" err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선순환</a:t>
            </a:r>
            <a:r>
              <a:rPr lang="ko-KR" altLang="en-US" sz="1500" u="sng" kern="0" spc="-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체계 조성</a:t>
            </a:r>
          </a:p>
        </p:txBody>
      </p:sp>
      <p:sp>
        <p:nvSpPr>
          <p:cNvPr id="10" name="Freeform 4"/>
          <p:cNvSpPr>
            <a:spLocks/>
          </p:cNvSpPr>
          <p:nvPr/>
        </p:nvSpPr>
        <p:spPr bwMode="auto">
          <a:xfrm rot="5400000" flipH="1">
            <a:off x="892201" y="3472095"/>
            <a:ext cx="4485776" cy="246295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defRPr/>
            </a:pPr>
            <a:endParaRPr lang="ko-KR" altLang="en-US" sz="1350" b="1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356789" y="3677343"/>
            <a:ext cx="2574744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b="1" kern="0" spc="-1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더불어 성장하고 나누는 문화</a:t>
            </a:r>
            <a:endParaRPr lang="en-US" altLang="ko-KR" sz="1600" b="1" kern="0" spc="-1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28"/>
          <p:cNvSpPr>
            <a:spLocks noChangeArrowheads="1"/>
          </p:cNvSpPr>
          <p:nvPr/>
        </p:nvSpPr>
        <p:spPr bwMode="auto">
          <a:xfrm>
            <a:off x="745357" y="2104124"/>
            <a:ext cx="1843270" cy="55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500"/>
              </a:lnSpc>
            </a:pPr>
            <a:r>
              <a:rPr kumimoji="1" lang="ko-KR" altLang="en-US" sz="3200" b="1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성장하고</a:t>
            </a:r>
            <a:endParaRPr kumimoji="1" lang="ko-KR" altLang="en-US" sz="3200" b="1" spc="-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3" name="직선 연결선 12"/>
          <p:cNvCxnSpPr/>
          <p:nvPr/>
        </p:nvCxnSpPr>
        <p:spPr bwMode="auto">
          <a:xfrm flipV="1">
            <a:off x="937028" y="2581511"/>
            <a:ext cx="1476000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Rectangle 8"/>
          <p:cNvSpPr/>
          <p:nvPr/>
        </p:nvSpPr>
        <p:spPr>
          <a:xfrm>
            <a:off x="3487530" y="1196752"/>
            <a:ext cx="5930682" cy="4896544"/>
          </a:xfrm>
          <a:prstGeom prst="rect">
            <a:avLst/>
          </a:prstGeom>
          <a:solidFill>
            <a:srgbClr val="FFFFFF"/>
          </a:solidFill>
          <a:ln w="6350" algn="ctr">
            <a:solidFill>
              <a:srgbClr val="000000">
                <a:lumMod val="50000"/>
                <a:lumOff val="50000"/>
              </a:srgbClr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  <a:defRPr/>
            </a:pPr>
            <a:endParaRPr lang="en-GB" altLang="en-US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AutoShape 31"/>
          <p:cNvSpPr>
            <a:spLocks noChangeArrowheads="1"/>
          </p:cNvSpPr>
          <p:nvPr/>
        </p:nvSpPr>
        <p:spPr bwMode="auto">
          <a:xfrm>
            <a:off x="3642758" y="1310588"/>
            <a:ext cx="487013" cy="411830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200" b="1" kern="0" spc="-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 방향</a:t>
            </a:r>
            <a:endParaRPr lang="en-US" altLang="ko-KR" sz="1200" b="1" kern="0" spc="-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6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8141437"/>
              </p:ext>
            </p:extLst>
          </p:nvPr>
        </p:nvGraphicFramePr>
        <p:xfrm>
          <a:off x="3647632" y="3942733"/>
          <a:ext cx="5581377" cy="2084156"/>
        </p:xfrm>
        <a:graphic>
          <a:graphicData uri="http://schemas.openxmlformats.org/drawingml/2006/table">
            <a:tbl>
              <a:tblPr/>
              <a:tblGrid>
                <a:gridCol w="7653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160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6154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성장세대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스포츠클럽은 지역학교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u="none" spc="-5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어린이집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유치원과 연계하여 스포츠 서비스를 제공하기 위해 노력한다</a:t>
                      </a:r>
                      <a:r>
                        <a:rPr lang="en-US" altLang="ko-KR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학교스포츠클럽리그 지원</a:t>
                      </a:r>
                      <a:r>
                        <a:rPr lang="en-US" altLang="ko-KR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청소년대회를 개최하고자 노력한다</a:t>
                      </a:r>
                      <a:r>
                        <a:rPr lang="en-US" altLang="ko-KR" sz="1200" b="0" u="none" spc="-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1200" b="0" u="none" spc="-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84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엘리트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육성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지역을 대표하는 공부하는 운동선수를 육성한다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en-US" sz="1200" b="0" u="none" kern="1200" spc="-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84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지역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기여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스포츠클럽은 지역사회를 위한 다양한 나눔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봉사활동을 진행한다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지역사회에 기여할 수 있는 </a:t>
                      </a:r>
                      <a:r>
                        <a:rPr lang="ko-KR" altLang="en-US" sz="1200" b="0" u="none" kern="1200" spc="-5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지자체</a:t>
                      </a:r>
                      <a:r>
                        <a:rPr lang="ko-KR" altLang="en-US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사업을 확보한다</a:t>
                      </a:r>
                      <a:r>
                        <a:rPr lang="en-US" altLang="ko-KR" sz="1200" b="0" u="none" kern="1200" spc="-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</a:txBody>
                  <a:tcPr marL="72000" marR="0" marT="36000" marB="4678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84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일자리</a:t>
                      </a:r>
                      <a: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1" lang="ko-KR" altLang="en-US" sz="12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창출</a:t>
                      </a:r>
                      <a:endParaRPr kumimoji="1" lang="en-US" altLang="ko-KR" sz="12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지역의 은퇴선수가 안정적으로 일할 수 있는 스포츠 일자리를 만들어나간다</a:t>
                      </a:r>
                      <a:r>
                        <a:rPr lang="en-US" altLang="ko-KR" sz="1200" b="0" u="none" kern="120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en-US" sz="1200" b="0" u="none" kern="1200" spc="-1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36000" marB="45717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7" name="TextBox 89"/>
          <p:cNvSpPr txBox="1">
            <a:spLocks noChangeArrowheads="1"/>
          </p:cNvSpPr>
          <p:nvPr/>
        </p:nvSpPr>
        <p:spPr bwMode="auto">
          <a:xfrm>
            <a:off x="4189217" y="1287830"/>
            <a:ext cx="52289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축적된 역량은 지역사회로 확장되어 지역의 전반적인 스포츠</a:t>
            </a:r>
            <a: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복지를 향상시키는 방향으로 발전하고</a:t>
            </a:r>
            <a:r>
              <a:rPr kumimoji="0" lang="en-US" altLang="ko-KR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0" lang="ko-KR" altLang="en-US" sz="12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이를 통해 클럽에 대한 인식 제고 </a:t>
            </a:r>
            <a:endParaRPr kumimoji="0" lang="ko-KR" altLang="en-US" sz="1200" b="1" i="1" spc="-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AutoShape 31"/>
          <p:cNvSpPr>
            <a:spLocks noChangeArrowheads="1"/>
          </p:cNvSpPr>
          <p:nvPr/>
        </p:nvSpPr>
        <p:spPr bwMode="auto">
          <a:xfrm>
            <a:off x="3651654" y="3681028"/>
            <a:ext cx="5577355" cy="205915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200" kern="0" spc="-5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추진방향</a:t>
            </a:r>
            <a:endParaRPr lang="en-US" altLang="ko-KR" sz="1200" b="1" kern="0" spc="-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18"/>
          <p:cNvGrpSpPr>
            <a:grpSpLocks noChangeAspect="1"/>
          </p:cNvGrpSpPr>
          <p:nvPr/>
        </p:nvGrpSpPr>
        <p:grpSpPr>
          <a:xfrm>
            <a:off x="3701327" y="1811096"/>
            <a:ext cx="2043761" cy="1620000"/>
            <a:chOff x="354842" y="2830349"/>
            <a:chExt cx="3538028" cy="2804449"/>
          </a:xfrm>
        </p:grpSpPr>
        <p:sp>
          <p:nvSpPr>
            <p:cNvPr id="20" name="Freeform 3"/>
            <p:cNvSpPr>
              <a:spLocks/>
            </p:cNvSpPr>
            <p:nvPr/>
          </p:nvSpPr>
          <p:spPr bwMode="blackWhite">
            <a:xfrm>
              <a:off x="821960" y="3312119"/>
              <a:ext cx="2033546" cy="984399"/>
            </a:xfrm>
            <a:custGeom>
              <a:avLst/>
              <a:gdLst>
                <a:gd name="T0" fmla="*/ 983 w 1553"/>
                <a:gd name="T1" fmla="*/ 584 h 753"/>
                <a:gd name="T2" fmla="*/ 1417 w 1553"/>
                <a:gd name="T3" fmla="*/ 541 h 753"/>
                <a:gd name="T4" fmla="*/ 1552 w 1553"/>
                <a:gd name="T5" fmla="*/ 150 h 753"/>
                <a:gd name="T6" fmla="*/ 1447 w 1553"/>
                <a:gd name="T7" fmla="*/ 227 h 753"/>
                <a:gd name="T8" fmla="*/ 1398 w 1553"/>
                <a:gd name="T9" fmla="*/ 186 h 753"/>
                <a:gd name="T10" fmla="*/ 1347 w 1553"/>
                <a:gd name="T11" fmla="*/ 149 h 753"/>
                <a:gd name="T12" fmla="*/ 1294 w 1553"/>
                <a:gd name="T13" fmla="*/ 116 h 753"/>
                <a:gd name="T14" fmla="*/ 1238 w 1553"/>
                <a:gd name="T15" fmla="*/ 87 h 753"/>
                <a:gd name="T16" fmla="*/ 1181 w 1553"/>
                <a:gd name="T17" fmla="*/ 61 h 753"/>
                <a:gd name="T18" fmla="*/ 1122 w 1553"/>
                <a:gd name="T19" fmla="*/ 41 h 753"/>
                <a:gd name="T20" fmla="*/ 1060 w 1553"/>
                <a:gd name="T21" fmla="*/ 23 h 753"/>
                <a:gd name="T22" fmla="*/ 999 w 1553"/>
                <a:gd name="T23" fmla="*/ 12 h 753"/>
                <a:gd name="T24" fmla="*/ 936 w 1553"/>
                <a:gd name="T25" fmla="*/ 4 h 753"/>
                <a:gd name="T26" fmla="*/ 873 w 1553"/>
                <a:gd name="T27" fmla="*/ 0 h 753"/>
                <a:gd name="T28" fmla="*/ 810 w 1553"/>
                <a:gd name="T29" fmla="*/ 2 h 753"/>
                <a:gd name="T30" fmla="*/ 748 w 1553"/>
                <a:gd name="T31" fmla="*/ 8 h 753"/>
                <a:gd name="T32" fmla="*/ 685 w 1553"/>
                <a:gd name="T33" fmla="*/ 19 h 753"/>
                <a:gd name="T34" fmla="*/ 624 w 1553"/>
                <a:gd name="T35" fmla="*/ 34 h 753"/>
                <a:gd name="T36" fmla="*/ 564 w 1553"/>
                <a:gd name="T37" fmla="*/ 53 h 753"/>
                <a:gd name="T38" fmla="*/ 506 w 1553"/>
                <a:gd name="T39" fmla="*/ 76 h 753"/>
                <a:gd name="T40" fmla="*/ 449 w 1553"/>
                <a:gd name="T41" fmla="*/ 104 h 753"/>
                <a:gd name="T42" fmla="*/ 395 w 1553"/>
                <a:gd name="T43" fmla="*/ 137 h 753"/>
                <a:gd name="T44" fmla="*/ 342 w 1553"/>
                <a:gd name="T45" fmla="*/ 172 h 753"/>
                <a:gd name="T46" fmla="*/ 294 w 1553"/>
                <a:gd name="T47" fmla="*/ 212 h 753"/>
                <a:gd name="T48" fmla="*/ 248 w 1553"/>
                <a:gd name="T49" fmla="*/ 254 h 753"/>
                <a:gd name="T50" fmla="*/ 205 w 1553"/>
                <a:gd name="T51" fmla="*/ 301 h 753"/>
                <a:gd name="T52" fmla="*/ 165 w 1553"/>
                <a:gd name="T53" fmla="*/ 350 h 753"/>
                <a:gd name="T54" fmla="*/ 130 w 1553"/>
                <a:gd name="T55" fmla="*/ 401 h 753"/>
                <a:gd name="T56" fmla="*/ 98 w 1553"/>
                <a:gd name="T57" fmla="*/ 456 h 753"/>
                <a:gd name="T58" fmla="*/ 71 w 1553"/>
                <a:gd name="T59" fmla="*/ 512 h 753"/>
                <a:gd name="T60" fmla="*/ 46 w 1553"/>
                <a:gd name="T61" fmla="*/ 570 h 753"/>
                <a:gd name="T62" fmla="*/ 27 w 1553"/>
                <a:gd name="T63" fmla="*/ 631 h 753"/>
                <a:gd name="T64" fmla="*/ 11 w 1553"/>
                <a:gd name="T65" fmla="*/ 692 h 753"/>
                <a:gd name="T66" fmla="*/ 0 w 1553"/>
                <a:gd name="T67" fmla="*/ 752 h 753"/>
                <a:gd name="T68" fmla="*/ 222 w 1553"/>
                <a:gd name="T69" fmla="*/ 608 h 753"/>
                <a:gd name="T70" fmla="*/ 440 w 1553"/>
                <a:gd name="T71" fmla="*/ 749 h 753"/>
                <a:gd name="T72" fmla="*/ 455 w 1553"/>
                <a:gd name="T73" fmla="*/ 710 h 753"/>
                <a:gd name="T74" fmla="*/ 474 w 1553"/>
                <a:gd name="T75" fmla="*/ 670 h 753"/>
                <a:gd name="T76" fmla="*/ 498 w 1553"/>
                <a:gd name="T77" fmla="*/ 632 h 753"/>
                <a:gd name="T78" fmla="*/ 525 w 1553"/>
                <a:gd name="T79" fmla="*/ 596 h 753"/>
                <a:gd name="T80" fmla="*/ 556 w 1553"/>
                <a:gd name="T81" fmla="*/ 563 h 753"/>
                <a:gd name="T82" fmla="*/ 589 w 1553"/>
                <a:gd name="T83" fmla="*/ 533 h 753"/>
                <a:gd name="T84" fmla="*/ 626 w 1553"/>
                <a:gd name="T85" fmla="*/ 507 h 753"/>
                <a:gd name="T86" fmla="*/ 665 w 1553"/>
                <a:gd name="T87" fmla="*/ 485 h 753"/>
                <a:gd name="T88" fmla="*/ 706 w 1553"/>
                <a:gd name="T89" fmla="*/ 467 h 753"/>
                <a:gd name="T90" fmla="*/ 749 w 1553"/>
                <a:gd name="T91" fmla="*/ 453 h 753"/>
                <a:gd name="T92" fmla="*/ 793 w 1553"/>
                <a:gd name="T93" fmla="*/ 443 h 753"/>
                <a:gd name="T94" fmla="*/ 837 w 1553"/>
                <a:gd name="T95" fmla="*/ 438 h 753"/>
                <a:gd name="T96" fmla="*/ 882 w 1553"/>
                <a:gd name="T97" fmla="*/ 438 h 753"/>
                <a:gd name="T98" fmla="*/ 927 w 1553"/>
                <a:gd name="T99" fmla="*/ 442 h 753"/>
                <a:gd name="T100" fmla="*/ 971 w 1553"/>
                <a:gd name="T101" fmla="*/ 450 h 753"/>
                <a:gd name="T102" fmla="*/ 1014 w 1553"/>
                <a:gd name="T103" fmla="*/ 464 h 753"/>
                <a:gd name="T104" fmla="*/ 1055 w 1553"/>
                <a:gd name="T105" fmla="*/ 480 h 753"/>
                <a:gd name="T106" fmla="*/ 1095 w 1553"/>
                <a:gd name="T107" fmla="*/ 502 h 753"/>
                <a:gd name="T108" fmla="*/ 983 w 1553"/>
                <a:gd name="T109" fmla="*/ 584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53" h="753">
                  <a:moveTo>
                    <a:pt x="983" y="584"/>
                  </a:moveTo>
                  <a:lnTo>
                    <a:pt x="1417" y="541"/>
                  </a:lnTo>
                  <a:lnTo>
                    <a:pt x="1552" y="150"/>
                  </a:lnTo>
                  <a:lnTo>
                    <a:pt x="1447" y="227"/>
                  </a:lnTo>
                  <a:lnTo>
                    <a:pt x="1398" y="186"/>
                  </a:lnTo>
                  <a:lnTo>
                    <a:pt x="1347" y="149"/>
                  </a:lnTo>
                  <a:lnTo>
                    <a:pt x="1294" y="116"/>
                  </a:lnTo>
                  <a:lnTo>
                    <a:pt x="1238" y="87"/>
                  </a:lnTo>
                  <a:lnTo>
                    <a:pt x="1181" y="61"/>
                  </a:lnTo>
                  <a:lnTo>
                    <a:pt x="1122" y="41"/>
                  </a:lnTo>
                  <a:lnTo>
                    <a:pt x="1060" y="23"/>
                  </a:lnTo>
                  <a:lnTo>
                    <a:pt x="999" y="12"/>
                  </a:lnTo>
                  <a:lnTo>
                    <a:pt x="936" y="4"/>
                  </a:lnTo>
                  <a:lnTo>
                    <a:pt x="873" y="0"/>
                  </a:lnTo>
                  <a:lnTo>
                    <a:pt x="810" y="2"/>
                  </a:lnTo>
                  <a:lnTo>
                    <a:pt x="748" y="8"/>
                  </a:lnTo>
                  <a:lnTo>
                    <a:pt x="685" y="19"/>
                  </a:lnTo>
                  <a:lnTo>
                    <a:pt x="624" y="34"/>
                  </a:lnTo>
                  <a:lnTo>
                    <a:pt x="564" y="53"/>
                  </a:lnTo>
                  <a:lnTo>
                    <a:pt x="506" y="76"/>
                  </a:lnTo>
                  <a:lnTo>
                    <a:pt x="449" y="104"/>
                  </a:lnTo>
                  <a:lnTo>
                    <a:pt x="395" y="137"/>
                  </a:lnTo>
                  <a:lnTo>
                    <a:pt x="342" y="172"/>
                  </a:lnTo>
                  <a:lnTo>
                    <a:pt x="294" y="212"/>
                  </a:lnTo>
                  <a:lnTo>
                    <a:pt x="248" y="254"/>
                  </a:lnTo>
                  <a:lnTo>
                    <a:pt x="205" y="301"/>
                  </a:lnTo>
                  <a:lnTo>
                    <a:pt x="165" y="350"/>
                  </a:lnTo>
                  <a:lnTo>
                    <a:pt x="130" y="401"/>
                  </a:lnTo>
                  <a:lnTo>
                    <a:pt x="98" y="456"/>
                  </a:lnTo>
                  <a:lnTo>
                    <a:pt x="71" y="512"/>
                  </a:lnTo>
                  <a:lnTo>
                    <a:pt x="46" y="570"/>
                  </a:lnTo>
                  <a:lnTo>
                    <a:pt x="27" y="631"/>
                  </a:lnTo>
                  <a:lnTo>
                    <a:pt x="11" y="692"/>
                  </a:lnTo>
                  <a:lnTo>
                    <a:pt x="0" y="752"/>
                  </a:lnTo>
                  <a:lnTo>
                    <a:pt x="222" y="608"/>
                  </a:lnTo>
                  <a:lnTo>
                    <a:pt x="440" y="749"/>
                  </a:lnTo>
                  <a:lnTo>
                    <a:pt x="455" y="710"/>
                  </a:lnTo>
                  <a:lnTo>
                    <a:pt x="474" y="670"/>
                  </a:lnTo>
                  <a:lnTo>
                    <a:pt x="498" y="632"/>
                  </a:lnTo>
                  <a:lnTo>
                    <a:pt x="525" y="596"/>
                  </a:lnTo>
                  <a:lnTo>
                    <a:pt x="556" y="563"/>
                  </a:lnTo>
                  <a:lnTo>
                    <a:pt x="589" y="533"/>
                  </a:lnTo>
                  <a:lnTo>
                    <a:pt x="626" y="507"/>
                  </a:lnTo>
                  <a:lnTo>
                    <a:pt x="665" y="485"/>
                  </a:lnTo>
                  <a:lnTo>
                    <a:pt x="706" y="467"/>
                  </a:lnTo>
                  <a:lnTo>
                    <a:pt x="749" y="453"/>
                  </a:lnTo>
                  <a:lnTo>
                    <a:pt x="793" y="443"/>
                  </a:lnTo>
                  <a:lnTo>
                    <a:pt x="837" y="438"/>
                  </a:lnTo>
                  <a:lnTo>
                    <a:pt x="882" y="438"/>
                  </a:lnTo>
                  <a:lnTo>
                    <a:pt x="927" y="442"/>
                  </a:lnTo>
                  <a:lnTo>
                    <a:pt x="971" y="450"/>
                  </a:lnTo>
                  <a:lnTo>
                    <a:pt x="1014" y="464"/>
                  </a:lnTo>
                  <a:lnTo>
                    <a:pt x="1055" y="480"/>
                  </a:lnTo>
                  <a:lnTo>
                    <a:pt x="1095" y="502"/>
                  </a:lnTo>
                  <a:lnTo>
                    <a:pt x="983" y="584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0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Freeform 4"/>
            <p:cNvSpPr>
              <a:spLocks/>
            </p:cNvSpPr>
            <p:nvPr/>
          </p:nvSpPr>
          <p:spPr bwMode="blackWhite">
            <a:xfrm>
              <a:off x="639786" y="4180653"/>
              <a:ext cx="1598595" cy="1398458"/>
            </a:xfrm>
            <a:custGeom>
              <a:avLst/>
              <a:gdLst>
                <a:gd name="T0" fmla="*/ 1220 w 1221"/>
                <a:gd name="T1" fmla="*/ 1042 h 1071"/>
                <a:gd name="T2" fmla="*/ 1002 w 1221"/>
                <a:gd name="T3" fmla="*/ 847 h 1071"/>
                <a:gd name="T4" fmla="*/ 1081 w 1221"/>
                <a:gd name="T5" fmla="*/ 630 h 1071"/>
                <a:gd name="T6" fmla="*/ 1038 w 1221"/>
                <a:gd name="T7" fmla="*/ 635 h 1071"/>
                <a:gd name="T8" fmla="*/ 994 w 1221"/>
                <a:gd name="T9" fmla="*/ 636 h 1071"/>
                <a:gd name="T10" fmla="*/ 950 w 1221"/>
                <a:gd name="T11" fmla="*/ 634 h 1071"/>
                <a:gd name="T12" fmla="*/ 906 w 1221"/>
                <a:gd name="T13" fmla="*/ 626 h 1071"/>
                <a:gd name="T14" fmla="*/ 865 w 1221"/>
                <a:gd name="T15" fmla="*/ 614 h 1071"/>
                <a:gd name="T16" fmla="*/ 823 w 1221"/>
                <a:gd name="T17" fmla="*/ 599 h 1071"/>
                <a:gd name="T18" fmla="*/ 784 w 1221"/>
                <a:gd name="T19" fmla="*/ 579 h 1071"/>
                <a:gd name="T20" fmla="*/ 747 w 1221"/>
                <a:gd name="T21" fmla="*/ 556 h 1071"/>
                <a:gd name="T22" fmla="*/ 713 w 1221"/>
                <a:gd name="T23" fmla="*/ 528 h 1071"/>
                <a:gd name="T24" fmla="*/ 682 w 1221"/>
                <a:gd name="T25" fmla="*/ 496 h 1071"/>
                <a:gd name="T26" fmla="*/ 653 w 1221"/>
                <a:gd name="T27" fmla="*/ 463 h 1071"/>
                <a:gd name="T28" fmla="*/ 629 w 1221"/>
                <a:gd name="T29" fmla="*/ 427 h 1071"/>
                <a:gd name="T30" fmla="*/ 609 w 1221"/>
                <a:gd name="T31" fmla="*/ 390 h 1071"/>
                <a:gd name="T32" fmla="*/ 594 w 1221"/>
                <a:gd name="T33" fmla="*/ 352 h 1071"/>
                <a:gd name="T34" fmla="*/ 581 w 1221"/>
                <a:gd name="T35" fmla="*/ 314 h 1071"/>
                <a:gd name="T36" fmla="*/ 573 w 1221"/>
                <a:gd name="T37" fmla="*/ 273 h 1071"/>
                <a:gd name="T38" fmla="*/ 568 w 1221"/>
                <a:gd name="T39" fmla="*/ 232 h 1071"/>
                <a:gd name="T40" fmla="*/ 712 w 1221"/>
                <a:gd name="T41" fmla="*/ 232 h 1071"/>
                <a:gd name="T42" fmla="*/ 368 w 1221"/>
                <a:gd name="T43" fmla="*/ 0 h 1071"/>
                <a:gd name="T44" fmla="*/ 0 w 1221"/>
                <a:gd name="T45" fmla="*/ 235 h 1071"/>
                <a:gd name="T46" fmla="*/ 134 w 1221"/>
                <a:gd name="T47" fmla="*/ 234 h 1071"/>
                <a:gd name="T48" fmla="*/ 139 w 1221"/>
                <a:gd name="T49" fmla="*/ 296 h 1071"/>
                <a:gd name="T50" fmla="*/ 148 w 1221"/>
                <a:gd name="T51" fmla="*/ 358 h 1071"/>
                <a:gd name="T52" fmla="*/ 161 w 1221"/>
                <a:gd name="T53" fmla="*/ 419 h 1071"/>
                <a:gd name="T54" fmla="*/ 178 w 1221"/>
                <a:gd name="T55" fmla="*/ 479 h 1071"/>
                <a:gd name="T56" fmla="*/ 200 w 1221"/>
                <a:gd name="T57" fmla="*/ 538 h 1071"/>
                <a:gd name="T58" fmla="*/ 227 w 1221"/>
                <a:gd name="T59" fmla="*/ 595 h 1071"/>
                <a:gd name="T60" fmla="*/ 257 w 1221"/>
                <a:gd name="T61" fmla="*/ 650 h 1071"/>
                <a:gd name="T62" fmla="*/ 291 w 1221"/>
                <a:gd name="T63" fmla="*/ 702 h 1071"/>
                <a:gd name="T64" fmla="*/ 328 w 1221"/>
                <a:gd name="T65" fmla="*/ 751 h 1071"/>
                <a:gd name="T66" fmla="*/ 369 w 1221"/>
                <a:gd name="T67" fmla="*/ 797 h 1071"/>
                <a:gd name="T68" fmla="*/ 413 w 1221"/>
                <a:gd name="T69" fmla="*/ 841 h 1071"/>
                <a:gd name="T70" fmla="*/ 459 w 1221"/>
                <a:gd name="T71" fmla="*/ 882 h 1071"/>
                <a:gd name="T72" fmla="*/ 509 w 1221"/>
                <a:gd name="T73" fmla="*/ 919 h 1071"/>
                <a:gd name="T74" fmla="*/ 562 w 1221"/>
                <a:gd name="T75" fmla="*/ 951 h 1071"/>
                <a:gd name="T76" fmla="*/ 617 w 1221"/>
                <a:gd name="T77" fmla="*/ 981 h 1071"/>
                <a:gd name="T78" fmla="*/ 673 w 1221"/>
                <a:gd name="T79" fmla="*/ 1007 h 1071"/>
                <a:gd name="T80" fmla="*/ 732 w 1221"/>
                <a:gd name="T81" fmla="*/ 1027 h 1071"/>
                <a:gd name="T82" fmla="*/ 791 w 1221"/>
                <a:gd name="T83" fmla="*/ 1045 h 1071"/>
                <a:gd name="T84" fmla="*/ 852 w 1221"/>
                <a:gd name="T85" fmla="*/ 1057 h 1071"/>
                <a:gd name="T86" fmla="*/ 913 w 1221"/>
                <a:gd name="T87" fmla="*/ 1067 h 1071"/>
                <a:gd name="T88" fmla="*/ 975 w 1221"/>
                <a:gd name="T89" fmla="*/ 1070 h 1071"/>
                <a:gd name="T90" fmla="*/ 1037 w 1221"/>
                <a:gd name="T91" fmla="*/ 1070 h 1071"/>
                <a:gd name="T92" fmla="*/ 1098 w 1221"/>
                <a:gd name="T93" fmla="*/ 1066 h 1071"/>
                <a:gd name="T94" fmla="*/ 1160 w 1221"/>
                <a:gd name="T95" fmla="*/ 1056 h 1071"/>
                <a:gd name="T96" fmla="*/ 1220 w 1221"/>
                <a:gd name="T97" fmla="*/ 1042 h 1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21" h="1071">
                  <a:moveTo>
                    <a:pt x="1220" y="1042"/>
                  </a:moveTo>
                  <a:lnTo>
                    <a:pt x="1002" y="847"/>
                  </a:lnTo>
                  <a:lnTo>
                    <a:pt x="1081" y="630"/>
                  </a:lnTo>
                  <a:lnTo>
                    <a:pt x="1038" y="635"/>
                  </a:lnTo>
                  <a:lnTo>
                    <a:pt x="994" y="636"/>
                  </a:lnTo>
                  <a:lnTo>
                    <a:pt x="950" y="634"/>
                  </a:lnTo>
                  <a:lnTo>
                    <a:pt x="906" y="626"/>
                  </a:lnTo>
                  <a:lnTo>
                    <a:pt x="865" y="614"/>
                  </a:lnTo>
                  <a:lnTo>
                    <a:pt x="823" y="599"/>
                  </a:lnTo>
                  <a:lnTo>
                    <a:pt x="784" y="579"/>
                  </a:lnTo>
                  <a:lnTo>
                    <a:pt x="747" y="556"/>
                  </a:lnTo>
                  <a:lnTo>
                    <a:pt x="713" y="528"/>
                  </a:lnTo>
                  <a:lnTo>
                    <a:pt x="682" y="496"/>
                  </a:lnTo>
                  <a:lnTo>
                    <a:pt x="653" y="463"/>
                  </a:lnTo>
                  <a:lnTo>
                    <a:pt x="629" y="427"/>
                  </a:lnTo>
                  <a:lnTo>
                    <a:pt x="609" y="390"/>
                  </a:lnTo>
                  <a:lnTo>
                    <a:pt x="594" y="352"/>
                  </a:lnTo>
                  <a:lnTo>
                    <a:pt x="581" y="314"/>
                  </a:lnTo>
                  <a:lnTo>
                    <a:pt x="573" y="273"/>
                  </a:lnTo>
                  <a:lnTo>
                    <a:pt x="568" y="232"/>
                  </a:lnTo>
                  <a:lnTo>
                    <a:pt x="712" y="232"/>
                  </a:lnTo>
                  <a:lnTo>
                    <a:pt x="368" y="0"/>
                  </a:lnTo>
                  <a:lnTo>
                    <a:pt x="0" y="235"/>
                  </a:lnTo>
                  <a:lnTo>
                    <a:pt x="134" y="234"/>
                  </a:lnTo>
                  <a:lnTo>
                    <a:pt x="139" y="296"/>
                  </a:lnTo>
                  <a:lnTo>
                    <a:pt x="148" y="358"/>
                  </a:lnTo>
                  <a:lnTo>
                    <a:pt x="161" y="419"/>
                  </a:lnTo>
                  <a:lnTo>
                    <a:pt x="178" y="479"/>
                  </a:lnTo>
                  <a:lnTo>
                    <a:pt x="200" y="538"/>
                  </a:lnTo>
                  <a:lnTo>
                    <a:pt x="227" y="595"/>
                  </a:lnTo>
                  <a:lnTo>
                    <a:pt x="257" y="650"/>
                  </a:lnTo>
                  <a:lnTo>
                    <a:pt x="291" y="702"/>
                  </a:lnTo>
                  <a:lnTo>
                    <a:pt x="328" y="751"/>
                  </a:lnTo>
                  <a:lnTo>
                    <a:pt x="369" y="797"/>
                  </a:lnTo>
                  <a:lnTo>
                    <a:pt x="413" y="841"/>
                  </a:lnTo>
                  <a:lnTo>
                    <a:pt x="459" y="882"/>
                  </a:lnTo>
                  <a:lnTo>
                    <a:pt x="509" y="919"/>
                  </a:lnTo>
                  <a:lnTo>
                    <a:pt x="562" y="951"/>
                  </a:lnTo>
                  <a:lnTo>
                    <a:pt x="617" y="981"/>
                  </a:lnTo>
                  <a:lnTo>
                    <a:pt x="673" y="1007"/>
                  </a:lnTo>
                  <a:lnTo>
                    <a:pt x="732" y="1027"/>
                  </a:lnTo>
                  <a:lnTo>
                    <a:pt x="791" y="1045"/>
                  </a:lnTo>
                  <a:lnTo>
                    <a:pt x="852" y="1057"/>
                  </a:lnTo>
                  <a:lnTo>
                    <a:pt x="913" y="1067"/>
                  </a:lnTo>
                  <a:lnTo>
                    <a:pt x="975" y="1070"/>
                  </a:lnTo>
                  <a:lnTo>
                    <a:pt x="1037" y="1070"/>
                  </a:lnTo>
                  <a:lnTo>
                    <a:pt x="1098" y="1066"/>
                  </a:lnTo>
                  <a:lnTo>
                    <a:pt x="1160" y="1056"/>
                  </a:lnTo>
                  <a:lnTo>
                    <a:pt x="1220" y="1042"/>
                  </a:lnTo>
                </a:path>
              </a:pathLst>
            </a:custGeom>
            <a:solidFill>
              <a:schemeClr val="accent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0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Freeform 5"/>
            <p:cNvSpPr>
              <a:spLocks/>
            </p:cNvSpPr>
            <p:nvPr/>
          </p:nvSpPr>
          <p:spPr bwMode="blackWhite">
            <a:xfrm>
              <a:off x="2044876" y="3753123"/>
              <a:ext cx="1038128" cy="1881675"/>
            </a:xfrm>
            <a:custGeom>
              <a:avLst/>
              <a:gdLst>
                <a:gd name="T0" fmla="*/ 286 w 793"/>
                <a:gd name="T1" fmla="*/ 1316 h 1440"/>
                <a:gd name="T2" fmla="*/ 340 w 793"/>
                <a:gd name="T3" fmla="*/ 1290 h 1440"/>
                <a:gd name="T4" fmla="*/ 392 w 793"/>
                <a:gd name="T5" fmla="*/ 1260 h 1440"/>
                <a:gd name="T6" fmla="*/ 442 w 793"/>
                <a:gd name="T7" fmla="*/ 1225 h 1440"/>
                <a:gd name="T8" fmla="*/ 490 w 793"/>
                <a:gd name="T9" fmla="*/ 1187 h 1440"/>
                <a:gd name="T10" fmla="*/ 535 w 793"/>
                <a:gd name="T11" fmla="*/ 1146 h 1440"/>
                <a:gd name="T12" fmla="*/ 576 w 793"/>
                <a:gd name="T13" fmla="*/ 1102 h 1440"/>
                <a:gd name="T14" fmla="*/ 616 w 793"/>
                <a:gd name="T15" fmla="*/ 1055 h 1440"/>
                <a:gd name="T16" fmla="*/ 650 w 793"/>
                <a:gd name="T17" fmla="*/ 1005 h 1440"/>
                <a:gd name="T18" fmla="*/ 682 w 793"/>
                <a:gd name="T19" fmla="*/ 953 h 1440"/>
                <a:gd name="T20" fmla="*/ 709 w 793"/>
                <a:gd name="T21" fmla="*/ 900 h 1440"/>
                <a:gd name="T22" fmla="*/ 734 w 793"/>
                <a:gd name="T23" fmla="*/ 844 h 1440"/>
                <a:gd name="T24" fmla="*/ 753 w 793"/>
                <a:gd name="T25" fmla="*/ 786 h 1440"/>
                <a:gd name="T26" fmla="*/ 770 w 793"/>
                <a:gd name="T27" fmla="*/ 727 h 1440"/>
                <a:gd name="T28" fmla="*/ 781 w 793"/>
                <a:gd name="T29" fmla="*/ 668 h 1440"/>
                <a:gd name="T30" fmla="*/ 789 w 793"/>
                <a:gd name="T31" fmla="*/ 608 h 1440"/>
                <a:gd name="T32" fmla="*/ 792 w 793"/>
                <a:gd name="T33" fmla="*/ 547 h 1440"/>
                <a:gd name="T34" fmla="*/ 790 w 793"/>
                <a:gd name="T35" fmla="*/ 487 h 1440"/>
                <a:gd name="T36" fmla="*/ 786 w 793"/>
                <a:gd name="T37" fmla="*/ 427 h 1440"/>
                <a:gd name="T38" fmla="*/ 775 w 793"/>
                <a:gd name="T39" fmla="*/ 367 h 1440"/>
                <a:gd name="T40" fmla="*/ 762 w 793"/>
                <a:gd name="T41" fmla="*/ 308 h 1440"/>
                <a:gd name="T42" fmla="*/ 744 w 793"/>
                <a:gd name="T43" fmla="*/ 249 h 1440"/>
                <a:gd name="T44" fmla="*/ 722 w 793"/>
                <a:gd name="T45" fmla="*/ 193 h 1440"/>
                <a:gd name="T46" fmla="*/ 697 w 793"/>
                <a:gd name="T47" fmla="*/ 137 h 1440"/>
                <a:gd name="T48" fmla="*/ 667 w 793"/>
                <a:gd name="T49" fmla="*/ 84 h 1440"/>
                <a:gd name="T50" fmla="*/ 639 w 793"/>
                <a:gd name="T51" fmla="*/ 41 h 1440"/>
                <a:gd name="T52" fmla="*/ 609 w 793"/>
                <a:gd name="T53" fmla="*/ 0 h 1440"/>
                <a:gd name="T54" fmla="*/ 521 w 793"/>
                <a:gd name="T55" fmla="*/ 247 h 1440"/>
                <a:gd name="T56" fmla="*/ 277 w 793"/>
                <a:gd name="T57" fmla="*/ 280 h 1440"/>
                <a:gd name="T58" fmla="*/ 294 w 793"/>
                <a:gd name="T59" fmla="*/ 308 h 1440"/>
                <a:gd name="T60" fmla="*/ 316 w 793"/>
                <a:gd name="T61" fmla="*/ 347 h 1440"/>
                <a:gd name="T62" fmla="*/ 332 w 793"/>
                <a:gd name="T63" fmla="*/ 389 h 1440"/>
                <a:gd name="T64" fmla="*/ 345 w 793"/>
                <a:gd name="T65" fmla="*/ 431 h 1440"/>
                <a:gd name="T66" fmla="*/ 353 w 793"/>
                <a:gd name="T67" fmla="*/ 475 h 1440"/>
                <a:gd name="T68" fmla="*/ 357 w 793"/>
                <a:gd name="T69" fmla="*/ 519 h 1440"/>
                <a:gd name="T70" fmla="*/ 355 w 793"/>
                <a:gd name="T71" fmla="*/ 564 h 1440"/>
                <a:gd name="T72" fmla="*/ 350 w 793"/>
                <a:gd name="T73" fmla="*/ 608 h 1440"/>
                <a:gd name="T74" fmla="*/ 339 w 793"/>
                <a:gd name="T75" fmla="*/ 652 h 1440"/>
                <a:gd name="T76" fmla="*/ 325 w 793"/>
                <a:gd name="T77" fmla="*/ 694 h 1440"/>
                <a:gd name="T78" fmla="*/ 306 w 793"/>
                <a:gd name="T79" fmla="*/ 734 h 1440"/>
                <a:gd name="T80" fmla="*/ 284 w 793"/>
                <a:gd name="T81" fmla="*/ 772 h 1440"/>
                <a:gd name="T82" fmla="*/ 257 w 793"/>
                <a:gd name="T83" fmla="*/ 808 h 1440"/>
                <a:gd name="T84" fmla="*/ 227 w 793"/>
                <a:gd name="T85" fmla="*/ 841 h 1440"/>
                <a:gd name="T86" fmla="*/ 193 w 793"/>
                <a:gd name="T87" fmla="*/ 871 h 1440"/>
                <a:gd name="T88" fmla="*/ 156 w 793"/>
                <a:gd name="T89" fmla="*/ 896 h 1440"/>
                <a:gd name="T90" fmla="*/ 113 w 793"/>
                <a:gd name="T91" fmla="*/ 761 h 1440"/>
                <a:gd name="T92" fmla="*/ 0 w 793"/>
                <a:gd name="T93" fmla="*/ 1169 h 1440"/>
                <a:gd name="T94" fmla="*/ 321 w 793"/>
                <a:gd name="T95" fmla="*/ 1439 h 1440"/>
                <a:gd name="T96" fmla="*/ 286 w 793"/>
                <a:gd name="T97" fmla="*/ 1316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93" h="1440">
                  <a:moveTo>
                    <a:pt x="286" y="1316"/>
                  </a:moveTo>
                  <a:lnTo>
                    <a:pt x="340" y="1290"/>
                  </a:lnTo>
                  <a:lnTo>
                    <a:pt x="392" y="1260"/>
                  </a:lnTo>
                  <a:lnTo>
                    <a:pt x="442" y="1225"/>
                  </a:lnTo>
                  <a:lnTo>
                    <a:pt x="490" y="1187"/>
                  </a:lnTo>
                  <a:lnTo>
                    <a:pt x="535" y="1146"/>
                  </a:lnTo>
                  <a:lnTo>
                    <a:pt x="576" y="1102"/>
                  </a:lnTo>
                  <a:lnTo>
                    <a:pt x="616" y="1055"/>
                  </a:lnTo>
                  <a:lnTo>
                    <a:pt x="650" y="1005"/>
                  </a:lnTo>
                  <a:lnTo>
                    <a:pt x="682" y="953"/>
                  </a:lnTo>
                  <a:lnTo>
                    <a:pt x="709" y="900"/>
                  </a:lnTo>
                  <a:lnTo>
                    <a:pt x="734" y="844"/>
                  </a:lnTo>
                  <a:lnTo>
                    <a:pt x="753" y="786"/>
                  </a:lnTo>
                  <a:lnTo>
                    <a:pt x="770" y="727"/>
                  </a:lnTo>
                  <a:lnTo>
                    <a:pt x="781" y="668"/>
                  </a:lnTo>
                  <a:lnTo>
                    <a:pt x="789" y="608"/>
                  </a:lnTo>
                  <a:lnTo>
                    <a:pt x="792" y="547"/>
                  </a:lnTo>
                  <a:lnTo>
                    <a:pt x="790" y="487"/>
                  </a:lnTo>
                  <a:lnTo>
                    <a:pt x="786" y="427"/>
                  </a:lnTo>
                  <a:lnTo>
                    <a:pt x="775" y="367"/>
                  </a:lnTo>
                  <a:lnTo>
                    <a:pt x="762" y="308"/>
                  </a:lnTo>
                  <a:lnTo>
                    <a:pt x="744" y="249"/>
                  </a:lnTo>
                  <a:lnTo>
                    <a:pt x="722" y="193"/>
                  </a:lnTo>
                  <a:lnTo>
                    <a:pt x="697" y="137"/>
                  </a:lnTo>
                  <a:lnTo>
                    <a:pt x="667" y="84"/>
                  </a:lnTo>
                  <a:lnTo>
                    <a:pt x="639" y="41"/>
                  </a:lnTo>
                  <a:lnTo>
                    <a:pt x="609" y="0"/>
                  </a:lnTo>
                  <a:lnTo>
                    <a:pt x="521" y="247"/>
                  </a:lnTo>
                  <a:lnTo>
                    <a:pt x="277" y="280"/>
                  </a:lnTo>
                  <a:lnTo>
                    <a:pt x="294" y="308"/>
                  </a:lnTo>
                  <a:lnTo>
                    <a:pt x="316" y="347"/>
                  </a:lnTo>
                  <a:lnTo>
                    <a:pt x="332" y="389"/>
                  </a:lnTo>
                  <a:lnTo>
                    <a:pt x="345" y="431"/>
                  </a:lnTo>
                  <a:lnTo>
                    <a:pt x="353" y="475"/>
                  </a:lnTo>
                  <a:lnTo>
                    <a:pt x="357" y="519"/>
                  </a:lnTo>
                  <a:lnTo>
                    <a:pt x="355" y="564"/>
                  </a:lnTo>
                  <a:lnTo>
                    <a:pt x="350" y="608"/>
                  </a:lnTo>
                  <a:lnTo>
                    <a:pt x="339" y="652"/>
                  </a:lnTo>
                  <a:lnTo>
                    <a:pt x="325" y="694"/>
                  </a:lnTo>
                  <a:lnTo>
                    <a:pt x="306" y="734"/>
                  </a:lnTo>
                  <a:lnTo>
                    <a:pt x="284" y="772"/>
                  </a:lnTo>
                  <a:lnTo>
                    <a:pt x="257" y="808"/>
                  </a:lnTo>
                  <a:lnTo>
                    <a:pt x="227" y="841"/>
                  </a:lnTo>
                  <a:lnTo>
                    <a:pt x="193" y="871"/>
                  </a:lnTo>
                  <a:lnTo>
                    <a:pt x="156" y="896"/>
                  </a:lnTo>
                  <a:lnTo>
                    <a:pt x="113" y="761"/>
                  </a:lnTo>
                  <a:lnTo>
                    <a:pt x="0" y="1169"/>
                  </a:lnTo>
                  <a:lnTo>
                    <a:pt x="321" y="1439"/>
                  </a:lnTo>
                  <a:lnTo>
                    <a:pt x="286" y="1316"/>
                  </a:ln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0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54842" y="2830349"/>
              <a:ext cx="3170906" cy="439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kumimoji="0" lang="en-US" altLang="ko-KR" sz="105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kumimoji="0" lang="ko-KR" altLang="en-US" sz="105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 </a:t>
              </a:r>
              <a:r>
                <a:rPr kumimoji="0" lang="ko-KR" altLang="en-US" sz="1050" kern="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선순환</a:t>
              </a:r>
              <a:r>
                <a:rPr kumimoji="0" lang="ko-KR" altLang="en-US" sz="105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체계</a:t>
              </a:r>
              <a:r>
                <a:rPr kumimoji="0" lang="en-US" altLang="ko-KR" sz="105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endPara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164588" y="3325214"/>
              <a:ext cx="1508518" cy="6541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00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</a:t>
              </a:r>
              <a:r>
                <a:rPr kumimoji="0" lang="en-US" altLang="ko-KR" sz="100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kumimoji="0" lang="en-US" altLang="ko-KR" sz="100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kumimoji="0" lang="ko-KR" altLang="en-US" sz="100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역량 강화</a:t>
              </a:r>
              <a:endParaRPr kumimoji="0" lang="ko-KR" altLang="en-US" sz="1000" kern="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239002" y="4509265"/>
              <a:ext cx="1653868" cy="7992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200" kern="0" dirty="0" smtClean="0">
                  <a:solidFill>
                    <a:schemeClr val="accent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지역사회</a:t>
              </a:r>
              <a:r>
                <a:rPr kumimoji="0" lang="en-US" altLang="ko-KR" sz="1200" kern="0" dirty="0" smtClean="0">
                  <a:solidFill>
                    <a:schemeClr val="accent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kumimoji="0" lang="en-US" altLang="ko-KR" sz="1200" kern="0" dirty="0" smtClean="0">
                  <a:solidFill>
                    <a:schemeClr val="accent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kumimoji="0" lang="ko-KR" altLang="en-US" sz="1200" kern="0" dirty="0" smtClean="0">
                  <a:solidFill>
                    <a:schemeClr val="accent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공헌</a:t>
              </a:r>
              <a:endParaRPr kumimoji="0" lang="ko-KR" altLang="en-US" sz="1200" kern="0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450182" y="4474778"/>
              <a:ext cx="1508518" cy="9057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000" kern="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스포츠클럽인식 및 이미지 개선</a:t>
              </a:r>
              <a:endParaRPr kumimoji="0" lang="ko-KR" altLang="en-US" sz="1000" kern="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7" name="Freeform 7"/>
          <p:cNvSpPr>
            <a:spLocks/>
          </p:cNvSpPr>
          <p:nvPr/>
        </p:nvSpPr>
        <p:spPr bwMode="gray">
          <a:xfrm>
            <a:off x="4808984" y="2658619"/>
            <a:ext cx="274321" cy="204429"/>
          </a:xfrm>
          <a:custGeom>
            <a:avLst/>
            <a:gdLst/>
            <a:ahLst/>
            <a:cxnLst>
              <a:cxn ang="0">
                <a:pos x="1206" y="368"/>
              </a:cxn>
              <a:cxn ang="0">
                <a:pos x="1118" y="471"/>
              </a:cxn>
              <a:cxn ang="0">
                <a:pos x="1021" y="590"/>
              </a:cxn>
              <a:cxn ang="0">
                <a:pos x="926" y="725"/>
              </a:cxn>
              <a:cxn ang="0">
                <a:pos x="827" y="866"/>
              </a:cxn>
              <a:cxn ang="0">
                <a:pos x="739" y="1000"/>
              </a:cxn>
              <a:cxn ang="0">
                <a:pos x="662" y="1126"/>
              </a:cxn>
              <a:cxn ang="0">
                <a:pos x="601" y="1242"/>
              </a:cxn>
              <a:cxn ang="0">
                <a:pos x="490" y="1353"/>
              </a:cxn>
              <a:cxn ang="0">
                <a:pos x="444" y="1383"/>
              </a:cxn>
              <a:cxn ang="0">
                <a:pos x="402" y="1415"/>
              </a:cxn>
              <a:cxn ang="0">
                <a:pos x="371" y="1437"/>
              </a:cxn>
              <a:cxn ang="0">
                <a:pos x="352" y="1460"/>
              </a:cxn>
              <a:cxn ang="0">
                <a:pos x="341" y="1430"/>
              </a:cxn>
              <a:cxn ang="0">
                <a:pos x="329" y="1387"/>
              </a:cxn>
              <a:cxn ang="0">
                <a:pos x="310" y="1342"/>
              </a:cxn>
              <a:cxn ang="0">
                <a:pos x="288" y="1284"/>
              </a:cxn>
              <a:cxn ang="0">
                <a:pos x="238" y="1176"/>
              </a:cxn>
              <a:cxn ang="0">
                <a:pos x="206" y="1108"/>
              </a:cxn>
              <a:cxn ang="0">
                <a:pos x="176" y="1047"/>
              </a:cxn>
              <a:cxn ang="0">
                <a:pos x="145" y="1000"/>
              </a:cxn>
              <a:cxn ang="0">
                <a:pos x="115" y="962"/>
              </a:cxn>
              <a:cxn ang="0">
                <a:pos x="85" y="931"/>
              </a:cxn>
              <a:cxn ang="0">
                <a:pos x="53" y="904"/>
              </a:cxn>
              <a:cxn ang="0">
                <a:pos x="20" y="889"/>
              </a:cxn>
              <a:cxn ang="0">
                <a:pos x="30" y="851"/>
              </a:cxn>
              <a:cxn ang="0">
                <a:pos x="88" y="801"/>
              </a:cxn>
              <a:cxn ang="0">
                <a:pos x="145" y="770"/>
              </a:cxn>
              <a:cxn ang="0">
                <a:pos x="199" y="755"/>
              </a:cxn>
              <a:cxn ang="0">
                <a:pos x="245" y="755"/>
              </a:cxn>
              <a:cxn ang="0">
                <a:pos x="291" y="786"/>
              </a:cxn>
              <a:cxn ang="0">
                <a:pos x="337" y="843"/>
              </a:cxn>
              <a:cxn ang="0">
                <a:pos x="386" y="931"/>
              </a:cxn>
              <a:cxn ang="0">
                <a:pos x="448" y="1065"/>
              </a:cxn>
              <a:cxn ang="0">
                <a:pos x="562" y="893"/>
              </a:cxn>
              <a:cxn ang="0">
                <a:pos x="700" y="713"/>
              </a:cxn>
              <a:cxn ang="0">
                <a:pos x="868" y="518"/>
              </a:cxn>
              <a:cxn ang="0">
                <a:pos x="1064" y="318"/>
              </a:cxn>
              <a:cxn ang="0">
                <a:pos x="1290" y="96"/>
              </a:cxn>
              <a:cxn ang="0">
                <a:pos x="1247" y="318"/>
              </a:cxn>
            </a:cxnLst>
            <a:rect l="0" t="0" r="r" b="b"/>
            <a:pathLst>
              <a:path w="1550" h="1460">
                <a:moveTo>
                  <a:pt x="1247" y="318"/>
                </a:moveTo>
                <a:lnTo>
                  <a:pt x="1206" y="368"/>
                </a:lnTo>
                <a:lnTo>
                  <a:pt x="1159" y="418"/>
                </a:lnTo>
                <a:lnTo>
                  <a:pt x="1118" y="471"/>
                </a:lnTo>
                <a:lnTo>
                  <a:pt x="1068" y="529"/>
                </a:lnTo>
                <a:lnTo>
                  <a:pt x="1021" y="590"/>
                </a:lnTo>
                <a:lnTo>
                  <a:pt x="976" y="655"/>
                </a:lnTo>
                <a:lnTo>
                  <a:pt x="926" y="725"/>
                </a:lnTo>
                <a:lnTo>
                  <a:pt x="876" y="793"/>
                </a:lnTo>
                <a:lnTo>
                  <a:pt x="827" y="866"/>
                </a:lnTo>
                <a:lnTo>
                  <a:pt x="780" y="935"/>
                </a:lnTo>
                <a:lnTo>
                  <a:pt x="739" y="1000"/>
                </a:lnTo>
                <a:lnTo>
                  <a:pt x="697" y="1065"/>
                </a:lnTo>
                <a:lnTo>
                  <a:pt x="662" y="1126"/>
                </a:lnTo>
                <a:lnTo>
                  <a:pt x="627" y="1184"/>
                </a:lnTo>
                <a:lnTo>
                  <a:pt x="601" y="1242"/>
                </a:lnTo>
                <a:lnTo>
                  <a:pt x="574" y="1295"/>
                </a:lnTo>
                <a:lnTo>
                  <a:pt x="490" y="1353"/>
                </a:lnTo>
                <a:lnTo>
                  <a:pt x="467" y="1368"/>
                </a:lnTo>
                <a:lnTo>
                  <a:pt x="444" y="1383"/>
                </a:lnTo>
                <a:lnTo>
                  <a:pt x="421" y="1399"/>
                </a:lnTo>
                <a:lnTo>
                  <a:pt x="402" y="1415"/>
                </a:lnTo>
                <a:lnTo>
                  <a:pt x="386" y="1425"/>
                </a:lnTo>
                <a:lnTo>
                  <a:pt x="371" y="1437"/>
                </a:lnTo>
                <a:lnTo>
                  <a:pt x="360" y="1448"/>
                </a:lnTo>
                <a:lnTo>
                  <a:pt x="352" y="1460"/>
                </a:lnTo>
                <a:lnTo>
                  <a:pt x="344" y="1445"/>
                </a:lnTo>
                <a:lnTo>
                  <a:pt x="341" y="1430"/>
                </a:lnTo>
                <a:lnTo>
                  <a:pt x="333" y="1410"/>
                </a:lnTo>
                <a:lnTo>
                  <a:pt x="329" y="1387"/>
                </a:lnTo>
                <a:lnTo>
                  <a:pt x="318" y="1365"/>
                </a:lnTo>
                <a:lnTo>
                  <a:pt x="310" y="1342"/>
                </a:lnTo>
                <a:lnTo>
                  <a:pt x="299" y="1314"/>
                </a:lnTo>
                <a:lnTo>
                  <a:pt x="288" y="1284"/>
                </a:lnTo>
                <a:lnTo>
                  <a:pt x="256" y="1214"/>
                </a:lnTo>
                <a:lnTo>
                  <a:pt x="238" y="1176"/>
                </a:lnTo>
                <a:lnTo>
                  <a:pt x="223" y="1138"/>
                </a:lnTo>
                <a:lnTo>
                  <a:pt x="206" y="1108"/>
                </a:lnTo>
                <a:lnTo>
                  <a:pt x="191" y="1077"/>
                </a:lnTo>
                <a:lnTo>
                  <a:pt x="176" y="1047"/>
                </a:lnTo>
                <a:lnTo>
                  <a:pt x="161" y="1023"/>
                </a:lnTo>
                <a:lnTo>
                  <a:pt x="145" y="1000"/>
                </a:lnTo>
                <a:lnTo>
                  <a:pt x="130" y="981"/>
                </a:lnTo>
                <a:lnTo>
                  <a:pt x="115" y="962"/>
                </a:lnTo>
                <a:lnTo>
                  <a:pt x="100" y="947"/>
                </a:lnTo>
                <a:lnTo>
                  <a:pt x="85" y="931"/>
                </a:lnTo>
                <a:lnTo>
                  <a:pt x="69" y="916"/>
                </a:lnTo>
                <a:lnTo>
                  <a:pt x="53" y="904"/>
                </a:lnTo>
                <a:lnTo>
                  <a:pt x="35" y="897"/>
                </a:lnTo>
                <a:lnTo>
                  <a:pt x="20" y="889"/>
                </a:lnTo>
                <a:lnTo>
                  <a:pt x="0" y="881"/>
                </a:lnTo>
                <a:lnTo>
                  <a:pt x="30" y="851"/>
                </a:lnTo>
                <a:lnTo>
                  <a:pt x="62" y="824"/>
                </a:lnTo>
                <a:lnTo>
                  <a:pt x="88" y="801"/>
                </a:lnTo>
                <a:lnTo>
                  <a:pt x="118" y="786"/>
                </a:lnTo>
                <a:lnTo>
                  <a:pt x="145" y="770"/>
                </a:lnTo>
                <a:lnTo>
                  <a:pt x="173" y="758"/>
                </a:lnTo>
                <a:lnTo>
                  <a:pt x="199" y="755"/>
                </a:lnTo>
                <a:lnTo>
                  <a:pt x="226" y="751"/>
                </a:lnTo>
                <a:lnTo>
                  <a:pt x="245" y="755"/>
                </a:lnTo>
                <a:lnTo>
                  <a:pt x="268" y="766"/>
                </a:lnTo>
                <a:lnTo>
                  <a:pt x="291" y="786"/>
                </a:lnTo>
                <a:lnTo>
                  <a:pt x="314" y="813"/>
                </a:lnTo>
                <a:lnTo>
                  <a:pt x="337" y="843"/>
                </a:lnTo>
                <a:lnTo>
                  <a:pt x="364" y="886"/>
                </a:lnTo>
                <a:lnTo>
                  <a:pt x="386" y="931"/>
                </a:lnTo>
                <a:lnTo>
                  <a:pt x="414" y="985"/>
                </a:lnTo>
                <a:lnTo>
                  <a:pt x="448" y="1065"/>
                </a:lnTo>
                <a:lnTo>
                  <a:pt x="502" y="981"/>
                </a:lnTo>
                <a:lnTo>
                  <a:pt x="562" y="893"/>
                </a:lnTo>
                <a:lnTo>
                  <a:pt x="627" y="805"/>
                </a:lnTo>
                <a:lnTo>
                  <a:pt x="700" y="713"/>
                </a:lnTo>
                <a:lnTo>
                  <a:pt x="780" y="617"/>
                </a:lnTo>
                <a:lnTo>
                  <a:pt x="868" y="518"/>
                </a:lnTo>
                <a:lnTo>
                  <a:pt x="965" y="421"/>
                </a:lnTo>
                <a:lnTo>
                  <a:pt x="1064" y="318"/>
                </a:lnTo>
                <a:lnTo>
                  <a:pt x="1175" y="207"/>
                </a:lnTo>
                <a:lnTo>
                  <a:pt x="1290" y="96"/>
                </a:lnTo>
                <a:lnTo>
                  <a:pt x="1550" y="0"/>
                </a:lnTo>
                <a:lnTo>
                  <a:pt x="1247" y="318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2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963656" y="2276872"/>
            <a:ext cx="3201812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fontAlgn="base">
              <a:spcBef>
                <a:spcPct val="0"/>
              </a:spcBef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200" b="1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향상된 역량은 지역 성장</a:t>
            </a:r>
            <a:r>
              <a:rPr lang="en-US" altLang="ko-KR" sz="1200" b="1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b="1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세대의 스포츠활동 활성화로 확장</a:t>
            </a:r>
            <a:r>
              <a:rPr lang="en-US" altLang="ko-KR" sz="1200" b="1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b="1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u="sng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200" b="1" u="sng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청소년 및 엘리트선수 육성 등</a:t>
            </a:r>
            <a:endParaRPr lang="en-US" altLang="ko-KR" sz="1200" b="1" u="sng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228600" indent="-228600" fontAlgn="base">
              <a:spcBef>
                <a:spcPct val="0"/>
              </a:spcBef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20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체육소외계층을 대상으로 한 스포츠복지</a:t>
            </a:r>
            <a:r>
              <a:rPr lang="en-US" altLang="ko-KR" sz="120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/>
            </a:r>
            <a:br>
              <a:rPr lang="en-US" altLang="ko-KR" sz="120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</a:br>
            <a:r>
              <a:rPr lang="ko-KR" altLang="en-US" sz="1200" spc="-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사업과 은퇴선수 일자리 창출 모색</a:t>
            </a:r>
            <a:endParaRPr lang="ko-KR" altLang="en-US" sz="1200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왼쪽 중괄호 28"/>
          <p:cNvSpPr/>
          <p:nvPr/>
        </p:nvSpPr>
        <p:spPr bwMode="auto">
          <a:xfrm>
            <a:off x="5613558" y="2312876"/>
            <a:ext cx="275546" cy="1029230"/>
          </a:xfrm>
          <a:prstGeom prst="leftBrace">
            <a:avLst>
              <a:gd name="adj1" fmla="val 35297"/>
              <a:gd name="adj2" fmla="val 64458"/>
            </a:avLst>
          </a:prstGeom>
          <a:noFill/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윤고딕1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372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비전 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비전체계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Rectangle 122"/>
          <p:cNvSpPr>
            <a:spLocks noChangeArrowheads="1"/>
          </p:cNvSpPr>
          <p:nvPr/>
        </p:nvSpPr>
        <p:spPr bwMode="gray">
          <a:xfrm>
            <a:off x="855487" y="1165020"/>
            <a:ext cx="8608616" cy="360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600" b="1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스포츠클럽이 </a:t>
            </a:r>
            <a:r>
              <a:rPr lang="en-US" altLang="ko-KR" sz="1600" b="1" kern="0" spc="-1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kern="0" spc="-1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공유가치</a:t>
            </a:r>
            <a:r>
              <a:rPr lang="en-US" altLang="ko-KR" sz="1600" b="1" kern="0" spc="-1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600" b="1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kern="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”Pleasure &amp; Sharing”</a:t>
            </a:r>
            <a:r>
              <a:rPr lang="ko-KR" altLang="en-US" sz="1600" b="1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통해 실현하고자 하는 것은</a:t>
            </a:r>
            <a:r>
              <a:rPr lang="en-US" altLang="ko-KR" sz="1600" b="1" kern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…</a:t>
            </a:r>
            <a:endParaRPr lang="ko-KR" altLang="en-US" sz="1600" b="1" kern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" name="직선 연결선 6"/>
          <p:cNvCxnSpPr/>
          <p:nvPr/>
        </p:nvCxnSpPr>
        <p:spPr bwMode="auto">
          <a:xfrm>
            <a:off x="865478" y="1588537"/>
            <a:ext cx="8208590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8" name="그룹 7"/>
          <p:cNvGrpSpPr/>
          <p:nvPr/>
        </p:nvGrpSpPr>
        <p:grpSpPr>
          <a:xfrm>
            <a:off x="1100572" y="1914486"/>
            <a:ext cx="7704856" cy="1449231"/>
            <a:chOff x="348446" y="2372770"/>
            <a:chExt cx="7897338" cy="943567"/>
          </a:xfrm>
        </p:grpSpPr>
        <p:sp>
          <p:nvSpPr>
            <p:cNvPr id="9" name="Oval 25"/>
            <p:cNvSpPr>
              <a:spLocks noChangeArrowheads="1"/>
            </p:cNvSpPr>
            <p:nvPr/>
          </p:nvSpPr>
          <p:spPr bwMode="auto">
            <a:xfrm>
              <a:off x="3474931" y="2372770"/>
              <a:ext cx="4770853" cy="943567"/>
            </a:xfrm>
            <a:prstGeom prst="ellipse">
              <a:avLst/>
            </a:prstGeom>
            <a:solidFill>
              <a:srgbClr val="FFC000">
                <a:alpha val="57646"/>
              </a:srgbClr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r" latinLnBrk="0">
                <a:defRPr/>
              </a:pPr>
              <a:endParaRPr lang="ko-KR" altLang="en-US" sz="1100" b="1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Line 23"/>
            <p:cNvSpPr>
              <a:spLocks noChangeShapeType="1"/>
            </p:cNvSpPr>
            <p:nvPr/>
          </p:nvSpPr>
          <p:spPr bwMode="auto">
            <a:xfrm flipV="1">
              <a:off x="473168" y="2860712"/>
              <a:ext cx="248018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square" lIns="91431" tIns="45715" rIns="91431" bIns="45715" anchor="ctr">
              <a:spAutoFit/>
            </a:bodyPr>
            <a:lstStyle/>
            <a:p>
              <a:pPr algn="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Rectangle 15"/>
            <p:cNvSpPr>
              <a:spLocks noChangeArrowheads="1"/>
            </p:cNvSpPr>
            <p:nvPr/>
          </p:nvSpPr>
          <p:spPr bwMode="auto">
            <a:xfrm>
              <a:off x="348446" y="2631241"/>
              <a:ext cx="1338952" cy="465176"/>
            </a:xfrm>
            <a:prstGeom prst="rect">
              <a:avLst/>
            </a:prstGeom>
            <a:solidFill>
              <a:srgbClr val="4F81BD"/>
            </a:solidFill>
            <a:ln w="12700" algn="ctr">
              <a:solidFill>
                <a:srgbClr val="EEECE1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lIns="90000" tIns="0" rIns="90000" bIns="0" anchor="ctr"/>
            <a:lstStyle/>
            <a:p>
              <a:pPr algn="ctr" defTabSz="761921" eaLnBrk="0" latinLnBrk="0" hangingPunct="0">
                <a:defRPr/>
              </a:pPr>
              <a:r>
                <a:rPr lang="ko-KR" altLang="en-US" sz="1600" b="1" i="1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</a:t>
              </a:r>
              <a:endParaRPr lang="en-US" altLang="ko-KR" sz="16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Oval 25"/>
            <p:cNvSpPr>
              <a:spLocks noChangeArrowheads="1"/>
            </p:cNvSpPr>
            <p:nvPr/>
          </p:nvSpPr>
          <p:spPr bwMode="auto">
            <a:xfrm>
              <a:off x="3460803" y="2498952"/>
              <a:ext cx="2592888" cy="691203"/>
            </a:xfrm>
            <a:prstGeom prst="ellipse">
              <a:avLst/>
            </a:prstGeom>
            <a:solidFill>
              <a:srgbClr val="C0504D">
                <a:lumMod val="60000"/>
                <a:lumOff val="40000"/>
                <a:alpha val="57646"/>
              </a:srgbClr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r" latinLnBrk="0">
                <a:defRPr/>
              </a:pPr>
              <a:endParaRPr lang="ko-KR" altLang="en-US" sz="1100" b="1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495898" y="2763283"/>
              <a:ext cx="1173466" cy="2003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4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스포츠 클럽</a:t>
              </a:r>
              <a:endParaRPr lang="en-US" altLang="ko-KR" sz="1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sp>
          <p:nvSpPr>
            <p:cNvPr id="14" name="Oval 113"/>
            <p:cNvSpPr>
              <a:spLocks noChangeAspect="1" noChangeArrowheads="1"/>
            </p:cNvSpPr>
            <p:nvPr/>
          </p:nvSpPr>
          <p:spPr bwMode="auto">
            <a:xfrm>
              <a:off x="2984377" y="2637484"/>
              <a:ext cx="1280505" cy="447677"/>
            </a:xfrm>
            <a:prstGeom prst="ellipse">
              <a:avLst/>
            </a:prstGeom>
            <a:solidFill>
              <a:srgbClr val="AE4845">
                <a:lumMod val="60000"/>
                <a:lumOff val="40000"/>
              </a:srgbClr>
            </a:solidFill>
            <a:ln w="19050" algn="ctr">
              <a:solidFill>
                <a:srgbClr val="FFFFFF"/>
              </a:solidFill>
              <a:round/>
              <a:headEnd/>
              <a:tailEnd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</p:spPr>
          <p:txBody>
            <a:bodyPr wrap="none" lIns="89991" tIns="45715" rIns="89991" bIns="45715" anchor="ctr"/>
            <a:lstStyle/>
            <a:p>
              <a:pPr algn="ctr" latinLnBrk="0">
                <a:spcBef>
                  <a:spcPct val="10000"/>
                </a:spcBef>
                <a:defRPr/>
              </a:pPr>
              <a:r>
                <a:rPr lang="ko-KR" altLang="en-US" sz="1400" b="1" i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</a:t>
              </a:r>
              <a:endParaRPr lang="en-US" altLang="ko-KR" sz="1400" b="1" i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3453718" y="2541241"/>
              <a:ext cx="240868" cy="207411"/>
            </a:xfrm>
            <a:prstGeom prst="rect">
              <a:avLst/>
            </a:prstGeom>
            <a:solidFill>
              <a:sysClr val="windowText" lastClr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lIns="41947" tIns="41947" rIns="41947" bIns="41947" anchor="ctr"/>
            <a:lstStyle/>
            <a:p>
              <a:pPr algn="ctr" defTabSz="838200" eaLnBrk="0" fontAlgn="base" latinLnBrk="0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1100" b="1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en-US" altLang="zh-CN" sz="11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4677547" y="2541241"/>
              <a:ext cx="242641" cy="207411"/>
            </a:xfrm>
            <a:prstGeom prst="rect">
              <a:avLst/>
            </a:prstGeom>
            <a:solidFill>
              <a:sysClr val="windowText" lastClr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lIns="41947" tIns="41947" rIns="41947" bIns="41947" anchor="ctr"/>
            <a:lstStyle/>
            <a:p>
              <a:pPr algn="ctr" defTabSz="838200" eaLnBrk="0" fontAlgn="base" latinLnBrk="0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1100" b="1" dirty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</a:p>
          </p:txBody>
        </p:sp>
        <p:grpSp>
          <p:nvGrpSpPr>
            <p:cNvPr id="17" name="그룹 16"/>
            <p:cNvGrpSpPr/>
            <p:nvPr/>
          </p:nvGrpSpPr>
          <p:grpSpPr>
            <a:xfrm>
              <a:off x="4335725" y="2535408"/>
              <a:ext cx="1252166" cy="594959"/>
              <a:chOff x="3392488" y="2709863"/>
              <a:chExt cx="1122362" cy="647700"/>
            </a:xfrm>
          </p:grpSpPr>
          <p:cxnSp>
            <p:nvCxnSpPr>
              <p:cNvPr id="25" name="직선 화살표 연결선 24"/>
              <p:cNvCxnSpPr/>
              <p:nvPr/>
            </p:nvCxnSpPr>
            <p:spPr bwMode="auto">
              <a:xfrm flipV="1">
                <a:off x="3408363" y="2709863"/>
                <a:ext cx="239712" cy="138112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6" name="직선 화살표 연결선 25"/>
              <p:cNvCxnSpPr/>
              <p:nvPr/>
            </p:nvCxnSpPr>
            <p:spPr bwMode="auto">
              <a:xfrm flipV="1">
                <a:off x="3933825" y="2759075"/>
                <a:ext cx="581025" cy="141288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7" name="직선 화살표 연결선 26"/>
              <p:cNvCxnSpPr/>
              <p:nvPr/>
            </p:nvCxnSpPr>
            <p:spPr bwMode="auto">
              <a:xfrm>
                <a:off x="3392488" y="3228975"/>
                <a:ext cx="320675" cy="128588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8" name="직선 화살표 연결선 27"/>
              <p:cNvCxnSpPr/>
              <p:nvPr/>
            </p:nvCxnSpPr>
            <p:spPr bwMode="auto">
              <a:xfrm>
                <a:off x="3933825" y="3214688"/>
                <a:ext cx="581025" cy="141287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</p:grpSp>
        <p:grpSp>
          <p:nvGrpSpPr>
            <p:cNvPr id="18" name="그룹 17"/>
            <p:cNvGrpSpPr/>
            <p:nvPr/>
          </p:nvGrpSpPr>
          <p:grpSpPr>
            <a:xfrm>
              <a:off x="5680319" y="2439667"/>
              <a:ext cx="1767834" cy="786441"/>
              <a:chOff x="3392488" y="2709863"/>
              <a:chExt cx="995269" cy="647700"/>
            </a:xfrm>
          </p:grpSpPr>
          <p:cxnSp>
            <p:nvCxnSpPr>
              <p:cNvPr id="21" name="직선 화살표 연결선 20"/>
              <p:cNvCxnSpPr/>
              <p:nvPr/>
            </p:nvCxnSpPr>
            <p:spPr bwMode="auto">
              <a:xfrm flipV="1">
                <a:off x="3408363" y="2709863"/>
                <a:ext cx="239712" cy="138112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2" name="직선 화살표 연결선 21"/>
              <p:cNvCxnSpPr/>
              <p:nvPr/>
            </p:nvCxnSpPr>
            <p:spPr bwMode="auto">
              <a:xfrm flipV="1">
                <a:off x="3806732" y="2759075"/>
                <a:ext cx="581025" cy="141288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3" name="직선 화살표 연결선 22"/>
              <p:cNvCxnSpPr/>
              <p:nvPr/>
            </p:nvCxnSpPr>
            <p:spPr bwMode="auto">
              <a:xfrm>
                <a:off x="3392488" y="3228975"/>
                <a:ext cx="320675" cy="128588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4" name="직선 화살표 연결선 23"/>
              <p:cNvCxnSpPr/>
              <p:nvPr/>
            </p:nvCxnSpPr>
            <p:spPr bwMode="auto">
              <a:xfrm>
                <a:off x="3806732" y="3214688"/>
                <a:ext cx="581025" cy="141287"/>
              </a:xfrm>
              <a:prstGeom prst="straightConnector1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000000">
                    <a:lumMod val="75000"/>
                    <a:lumOff val="25000"/>
                  </a:srgbClr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</p:grpSp>
        <p:sp>
          <p:nvSpPr>
            <p:cNvPr id="19" name="TextBox 18"/>
            <p:cNvSpPr txBox="1"/>
            <p:nvPr/>
          </p:nvSpPr>
          <p:spPr bwMode="auto">
            <a:xfrm>
              <a:off x="6074096" y="2761613"/>
              <a:ext cx="1856974" cy="2003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4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지역사회</a:t>
              </a:r>
              <a:r>
                <a:rPr lang="en-US" altLang="ko-KR" sz="14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(</a:t>
              </a:r>
              <a:r>
                <a:rPr lang="ko-KR" altLang="en-US" sz="14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일반 국민</a:t>
              </a:r>
              <a:r>
                <a:rPr lang="en-US" altLang="ko-KR" sz="14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)</a:t>
              </a:r>
              <a:endParaRPr lang="en-US" altLang="ko-KR" sz="1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sp>
          <p:nvSpPr>
            <p:cNvPr id="20" name="Oval 8"/>
            <p:cNvSpPr>
              <a:spLocks noChangeArrowheads="1"/>
            </p:cNvSpPr>
            <p:nvPr/>
          </p:nvSpPr>
          <p:spPr bwMode="auto">
            <a:xfrm>
              <a:off x="6158123" y="2541241"/>
              <a:ext cx="242641" cy="207411"/>
            </a:xfrm>
            <a:prstGeom prst="rect">
              <a:avLst/>
            </a:prstGeom>
            <a:solidFill>
              <a:sysClr val="windowText" lastClr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lIns="41947" tIns="41947" rIns="41947" bIns="41947" anchor="ctr"/>
            <a:lstStyle/>
            <a:p>
              <a:pPr algn="ctr" defTabSz="838200" eaLnBrk="0" fontAlgn="base" latinLnBrk="0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1100" b="1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en-US" altLang="zh-CN" sz="11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cxnSp>
        <p:nvCxnSpPr>
          <p:cNvPr id="29" name="직선 화살표 연결선 48"/>
          <p:cNvCxnSpPr>
            <a:stCxn id="11" idx="2"/>
            <a:endCxn id="9" idx="4"/>
          </p:cNvCxnSpPr>
          <p:nvPr/>
        </p:nvCxnSpPr>
        <p:spPr bwMode="auto">
          <a:xfrm rot="16200000" flipH="1">
            <a:off x="3947048" y="832622"/>
            <a:ext cx="337777" cy="4724411"/>
          </a:xfrm>
          <a:prstGeom prst="bentConnector3">
            <a:avLst>
              <a:gd name="adj1" fmla="val 370711"/>
            </a:avLst>
          </a:prstGeom>
          <a:noFill/>
          <a:ln w="2857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30" name="직선 화살표 연결선 48"/>
          <p:cNvCxnSpPr>
            <a:stCxn id="11" idx="2"/>
            <a:endCxn id="9" idx="5"/>
          </p:cNvCxnSpPr>
          <p:nvPr/>
        </p:nvCxnSpPr>
        <p:spPr bwMode="auto">
          <a:xfrm rot="16200000" flipH="1">
            <a:off x="4875985" y="-96315"/>
            <a:ext cx="125542" cy="6370051"/>
          </a:xfrm>
          <a:prstGeom prst="bentConnector3">
            <a:avLst>
              <a:gd name="adj1" fmla="val 1617872"/>
            </a:avLst>
          </a:prstGeom>
          <a:noFill/>
          <a:ln w="2857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Rectangle 76"/>
          <p:cNvSpPr>
            <a:spLocks noChangeArrowheads="1"/>
          </p:cNvSpPr>
          <p:nvPr/>
        </p:nvSpPr>
        <p:spPr bwMode="auto">
          <a:xfrm>
            <a:off x="2316241" y="3832954"/>
            <a:ext cx="4010390" cy="6018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72000" tIns="45712" rIns="72000" bIns="45712">
            <a:noAutofit/>
          </a:bodyPr>
          <a:lstStyle/>
          <a:p>
            <a:pPr marL="93663" lvl="1" indent="-93663">
              <a:spcAft>
                <a:spcPts val="6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en-US" altLang="ko-KR" sz="12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스포츠에 친숙해 질 수 있는 다양한 프로그램 운영</a:t>
            </a:r>
            <a:endParaRPr lang="en-US" altLang="ko-KR" sz="1200" spc="-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3663" lvl="1" indent="-93663">
              <a:spcAft>
                <a:spcPts val="6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en-US" altLang="ko-KR" sz="12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및 국민의 건강을 위한 캠페인 프로그램 전개</a:t>
            </a:r>
            <a:endParaRPr lang="en-US" altLang="ko-KR" sz="1200" spc="-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3663" lvl="1" indent="-93663">
              <a:spcAft>
                <a:spcPts val="6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en-US" altLang="ko-KR" sz="12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교류 목적의 리그 및 대회 등 클럽 사업 추진</a:t>
            </a:r>
            <a:endParaRPr lang="ko-KR" altLang="en-US" sz="1200" spc="-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Rectangle 76"/>
          <p:cNvSpPr>
            <a:spLocks noChangeArrowheads="1"/>
          </p:cNvSpPr>
          <p:nvPr/>
        </p:nvSpPr>
        <p:spPr bwMode="auto">
          <a:xfrm>
            <a:off x="2496261" y="4794806"/>
            <a:ext cx="5508612" cy="8304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72000" tIns="45712" rIns="72000" bIns="45712" anchor="ctr">
            <a:noAutofit/>
          </a:bodyPr>
          <a:lstStyle/>
          <a:p>
            <a:pPr marL="93663" lvl="1" indent="-93663">
              <a:spcAft>
                <a:spcPts val="6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en-US" altLang="ko-KR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 중심의 성장 세대 지원 스포츠 프로그램 추진</a:t>
            </a:r>
            <a:endParaRPr lang="en-US" altLang="ko-KR" sz="1200" spc="-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3663" lvl="1" indent="-93663">
              <a:spcAft>
                <a:spcPts val="6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en-US" altLang="ko-KR" sz="12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 스포츠 복지 차원의 프로그램 개발 및 지역사회 기관 연계</a:t>
            </a:r>
            <a:endParaRPr lang="en-US" altLang="ko-KR" sz="1200" spc="-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3663" lvl="1" indent="-93663">
              <a:spcAft>
                <a:spcPts val="6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en-US" altLang="ko-KR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은퇴선수 </a:t>
            </a:r>
            <a:r>
              <a:rPr lang="ko-KR" altLang="en-US" sz="1200" spc="-5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재능나눔</a:t>
            </a: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엘리트 육성을 바탕으로 지역사회 내 스포츠 통합 기여</a:t>
            </a:r>
            <a:endParaRPr lang="ko-KR" altLang="en-US" sz="1200" spc="-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3" name="직선 화살표 연결선 48"/>
          <p:cNvCxnSpPr>
            <a:stCxn id="11" idx="2"/>
            <a:endCxn id="14" idx="4"/>
          </p:cNvCxnSpPr>
          <p:nvPr/>
        </p:nvCxnSpPr>
        <p:spPr bwMode="auto">
          <a:xfrm rot="5400000" flipH="1" flipV="1">
            <a:off x="3016674" y="1745709"/>
            <a:ext cx="17288" cy="2543174"/>
          </a:xfrm>
          <a:prstGeom prst="bentConnector3">
            <a:avLst>
              <a:gd name="adj1" fmla="val -2252817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직사각형 33"/>
          <p:cNvSpPr/>
          <p:nvPr/>
        </p:nvSpPr>
        <p:spPr>
          <a:xfrm>
            <a:off x="1997125" y="3209464"/>
            <a:ext cx="2057186" cy="626701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36000" rIns="36000" bIns="36000">
            <a:spAutoFit/>
          </a:bodyPr>
          <a:lstStyle/>
          <a:p>
            <a:pPr marL="171450" indent="-171450">
              <a:spcAft>
                <a:spcPts val="1200"/>
              </a:spcAft>
              <a:buClr>
                <a:srgbClr val="0000FF"/>
              </a:buClr>
              <a:buFont typeface="나눔바른고딕 Light" panose="020B0603020101020101" pitchFamily="50" charset="-127"/>
              <a:buChar char="▲"/>
            </a:pPr>
            <a:r>
              <a:rPr lang="ko-KR" altLang="en-US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내에서 </a:t>
            </a:r>
            <a:r>
              <a:rPr lang="ko-KR" altLang="en-US" sz="1200" spc="-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회원간의 자발적 교류 추진</a:t>
            </a:r>
            <a:r>
              <a:rPr lang="en-US" altLang="ko-KR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endParaRPr lang="ko-KR" altLang="en-US" sz="1200" spc="-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96060" y="5852151"/>
            <a:ext cx="85414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스포츠클럽에 대한 이상적인 </a:t>
            </a:r>
            <a:r>
              <a:rPr lang="en-US" altLang="ko-KR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Role Model</a:t>
            </a:r>
            <a:r>
              <a:rPr lang="ko-KR" altLang="en-US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로서 지역사회 내 위상 구축</a:t>
            </a:r>
            <a:r>
              <a:rPr lang="en-US" altLang="ko-KR" sz="1600" i="1" spc="-5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xmlns="" val="421041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52296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6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endParaRPr kumimoji="0" lang="ko-KR" altLang="en-US" sz="166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84548" y="3383540"/>
            <a:ext cx="812588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kumimoji="0" lang="ko-KR" altLang="en-US" sz="4800" kern="0" spc="-400" dirty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운영 모형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100572" y="3177816"/>
            <a:ext cx="7699690" cy="1259296"/>
            <a:chOff x="2103370" y="3177816"/>
            <a:chExt cx="5694093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2105042" y="3177816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2103370" y="4365112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설명자료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535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운영 모형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운영 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45629" y="2035918"/>
            <a:ext cx="8808754" cy="3985370"/>
            <a:chOff x="227626" y="2319251"/>
            <a:chExt cx="9667391" cy="3919621"/>
          </a:xfrm>
        </p:grpSpPr>
        <p:sp>
          <p:nvSpPr>
            <p:cNvPr id="7" name="직사각형 6"/>
            <p:cNvSpPr/>
            <p:nvPr/>
          </p:nvSpPr>
          <p:spPr bwMode="auto">
            <a:xfrm>
              <a:off x="227626" y="5076871"/>
              <a:ext cx="9358825" cy="1162001"/>
            </a:xfrm>
            <a:prstGeom prst="rect">
              <a:avLst/>
            </a:prstGeom>
            <a:solidFill>
              <a:srgbClr val="FF0000">
                <a:alpha val="10000"/>
              </a:srgbClr>
            </a:solidFill>
            <a:ln w="19050" algn="ctr">
              <a:solidFill>
                <a:srgbClr val="C0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 bwMode="auto">
            <a:xfrm>
              <a:off x="344488" y="2730964"/>
              <a:ext cx="602280" cy="930686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prstDash val="sys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정의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1005095" y="2653761"/>
              <a:ext cx="4162333" cy="1013393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lnSpc>
                  <a:spcPct val="150000"/>
                </a:lnSpc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인구 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만 이상의 시군구 지역에서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향후 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700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 이상의 회원을 대상으로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다양한 종목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(3~5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운영할 수 있는 대규모 클럽</a:t>
              </a:r>
              <a:endPara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 bwMode="auto">
            <a:xfrm flipH="1">
              <a:off x="5197246" y="2319251"/>
              <a:ext cx="6521" cy="2757620"/>
            </a:xfrm>
            <a:prstGeom prst="line">
              <a:avLst/>
            </a:prstGeom>
            <a:noFill/>
            <a:ln w="317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1" name="그룹 10"/>
            <p:cNvGrpSpPr/>
            <p:nvPr/>
          </p:nvGrpSpPr>
          <p:grpSpPr>
            <a:xfrm>
              <a:off x="992560" y="2327564"/>
              <a:ext cx="8424491" cy="349062"/>
              <a:chOff x="992560" y="2286698"/>
              <a:chExt cx="8424491" cy="389928"/>
            </a:xfrm>
          </p:grpSpPr>
          <p:sp>
            <p:nvSpPr>
              <p:cNvPr id="42" name="직사각형 41"/>
              <p:cNvSpPr/>
              <p:nvPr/>
            </p:nvSpPr>
            <p:spPr bwMode="auto">
              <a:xfrm>
                <a:off x="992560" y="2286698"/>
                <a:ext cx="4174868" cy="38992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60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대도시형</a:t>
                </a:r>
                <a:endParaRPr lang="ko-KR" altLang="en-US" sz="160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3" name="직사각형 42"/>
              <p:cNvSpPr/>
              <p:nvPr/>
            </p:nvSpPr>
            <p:spPr bwMode="auto">
              <a:xfrm>
                <a:off x="5230011" y="2286698"/>
                <a:ext cx="4187040" cy="38992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60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중소도시형</a:t>
                </a:r>
                <a:endParaRPr lang="ko-KR" altLang="en-US" sz="160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 bwMode="auto">
            <a:xfrm>
              <a:off x="369428" y="5163689"/>
              <a:ext cx="708248" cy="29635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prstDash val="sys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운영방식</a:t>
              </a:r>
              <a:endParaRPr lang="ko-KR" altLang="en-US" sz="12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1117928" y="5118436"/>
              <a:ext cx="4162332" cy="359532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시설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지도자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 프로그램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통합 운영</a:t>
              </a:r>
              <a:endPara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369428" y="5501866"/>
              <a:ext cx="708248" cy="29635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prstDash val="sys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운영주체</a:t>
              </a:r>
              <a:endParaRPr lang="ko-KR" altLang="en-US" sz="12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1117928" y="5460317"/>
              <a:ext cx="4162332" cy="359532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</a:t>
              </a:r>
              <a:endPara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5121955" y="5163689"/>
              <a:ext cx="602280" cy="29635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prstDash val="sys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시설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5121955" y="5508919"/>
              <a:ext cx="602280" cy="638434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prstDash val="sys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프로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그램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5732684" y="5118436"/>
              <a:ext cx="3701785" cy="359532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 이상 위탁운영 시설 확보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클럽하우스 포함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19" name="직사각형 18"/>
            <p:cNvSpPr/>
            <p:nvPr/>
          </p:nvSpPr>
          <p:spPr bwMode="auto">
            <a:xfrm>
              <a:off x="5732684" y="5540036"/>
              <a:ext cx="4162333" cy="599003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 프로그램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다세대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다수준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다연령 프로그램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커뮤니</a:t>
              </a:r>
              <a:r>
                <a: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티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프로그램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지역주민 대상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소외계층 대상 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문화 등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필수</a:t>
              </a:r>
              <a:endPara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 bwMode="auto">
            <a:xfrm>
              <a:off x="369428" y="5851000"/>
              <a:ext cx="708248" cy="29635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prstDash val="sysDash"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클럽성격</a:t>
              </a:r>
            </a:p>
          </p:txBody>
        </p:sp>
        <p:sp>
          <p:nvSpPr>
            <p:cNvPr id="21" name="직사각형 20"/>
            <p:cNvSpPr/>
            <p:nvPr/>
          </p:nvSpPr>
          <p:spPr bwMode="auto">
            <a:xfrm>
              <a:off x="1117928" y="5809451"/>
              <a:ext cx="4162332" cy="359532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비영리사단법인</a:t>
              </a:r>
              <a:endParaRPr lang="en-US" altLang="ko-KR" sz="1200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2" name="꺾인 연결선 21"/>
            <p:cNvCxnSpPr>
              <a:stCxn id="8" idx="2"/>
              <a:endCxn id="35" idx="1"/>
            </p:cNvCxnSpPr>
            <p:nvPr/>
          </p:nvCxnSpPr>
          <p:spPr bwMode="auto">
            <a:xfrm rot="16200000" flipH="1">
              <a:off x="121786" y="4185492"/>
              <a:ext cx="1178593" cy="130908"/>
            </a:xfrm>
            <a:prstGeom prst="bentConnector2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꺾인 연결선 22"/>
            <p:cNvCxnSpPr>
              <a:stCxn id="8" idx="2"/>
              <a:endCxn id="29" idx="1"/>
            </p:cNvCxnSpPr>
            <p:nvPr/>
          </p:nvCxnSpPr>
          <p:spPr bwMode="auto">
            <a:xfrm rot="16200000" flipH="1">
              <a:off x="602338" y="3704940"/>
              <a:ext cx="217489" cy="130908"/>
            </a:xfrm>
            <a:prstGeom prst="bentConnector2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꺾인 연결선 23"/>
            <p:cNvCxnSpPr>
              <a:stCxn id="8" idx="2"/>
              <a:endCxn id="33" idx="1"/>
            </p:cNvCxnSpPr>
            <p:nvPr/>
          </p:nvCxnSpPr>
          <p:spPr bwMode="auto">
            <a:xfrm rot="16200000" flipH="1">
              <a:off x="443332" y="3863946"/>
              <a:ext cx="535501" cy="130908"/>
            </a:xfrm>
            <a:prstGeom prst="bentConnector2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꺾인 연결선 24"/>
            <p:cNvCxnSpPr>
              <a:stCxn id="8" idx="2"/>
              <a:endCxn id="34" idx="1"/>
            </p:cNvCxnSpPr>
            <p:nvPr/>
          </p:nvCxnSpPr>
          <p:spPr bwMode="auto">
            <a:xfrm rot="16200000" flipH="1">
              <a:off x="273725" y="4033553"/>
              <a:ext cx="874715" cy="130908"/>
            </a:xfrm>
            <a:prstGeom prst="bentConnector2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6" name="직사각형 25"/>
            <p:cNvSpPr/>
            <p:nvPr/>
          </p:nvSpPr>
          <p:spPr bwMode="auto">
            <a:xfrm>
              <a:off x="5236273" y="2653761"/>
              <a:ext cx="4162333" cy="1013393"/>
            </a:xfrm>
            <a:prstGeom prst="rect">
              <a:avLst/>
            </a:prstGeom>
            <a:noFill/>
            <a:ln w="6350" algn="ctr">
              <a:noFill/>
              <a:prstDash val="sysDash"/>
              <a:round/>
              <a:headEnd/>
              <a:tailEnd/>
            </a:ln>
          </p:spPr>
          <p:txBody>
            <a:bodyPr wrap="square" lIns="36000" rIns="36000" anchor="ctr"/>
            <a:lstStyle/>
            <a:p>
              <a:pPr marL="92075" indent="-92075">
                <a:lnSpc>
                  <a:spcPct val="150000"/>
                </a:lnSpc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인구 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만 미만의 시군구 지역에서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향후 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500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 이상의 회원을 대상으로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다양한 종목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(3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</a:t>
              </a:r>
              <a:r>
                <a:rPr lang="en-US" altLang="ko-KR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3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운영할 수 있는 중소 클럽</a:t>
              </a:r>
              <a:endPara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776536" y="3648289"/>
              <a:ext cx="8626410" cy="1331035"/>
              <a:chOff x="776536" y="3648289"/>
              <a:chExt cx="8626410" cy="1388345"/>
            </a:xfrm>
          </p:grpSpPr>
          <p:sp>
            <p:nvSpPr>
              <p:cNvPr id="28" name="직사각형 27"/>
              <p:cNvSpPr/>
              <p:nvPr/>
            </p:nvSpPr>
            <p:spPr bwMode="auto">
              <a:xfrm>
                <a:off x="1496616" y="3755788"/>
                <a:ext cx="3670812" cy="266580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4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20</a:t>
                </a:r>
                <a:r>
                  <a:rPr lang="ko-KR" altLang="en-US" sz="14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 이상 시군구 지역</a:t>
                </a:r>
                <a:endParaRPr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 bwMode="auto">
              <a:xfrm>
                <a:off x="776536" y="3755788"/>
                <a:ext cx="602280" cy="266580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인구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직사각형 29"/>
              <p:cNvSpPr/>
              <p:nvPr/>
            </p:nvSpPr>
            <p:spPr bwMode="auto">
              <a:xfrm>
                <a:off x="1496616" y="4436049"/>
                <a:ext cx="3670812" cy="266580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4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</a:t>
                </a:r>
                <a:r>
                  <a:rPr lang="ko-KR" altLang="en-US" sz="14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종목</a:t>
                </a:r>
                <a:r>
                  <a:rPr lang="en-US" altLang="ko-KR" sz="12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2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지역 여건에 따라 </a:t>
                </a:r>
                <a:r>
                  <a:rPr lang="en-US" altLang="ko-KR" sz="12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12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종목 운영 가능</a:t>
                </a:r>
                <a:r>
                  <a:rPr lang="en-US" altLang="ko-KR" sz="12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ko-KR" altLang="en-US" sz="12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1" name="직사각형 30"/>
              <p:cNvSpPr/>
              <p:nvPr/>
            </p:nvSpPr>
            <p:spPr bwMode="auto">
              <a:xfrm>
                <a:off x="1496616" y="4089793"/>
                <a:ext cx="3670812" cy="266580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sz="1400" spc="-15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년차</a:t>
                </a:r>
                <a:r>
                  <a:rPr lang="ko-KR" altLang="en-US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300</a:t>
                </a:r>
                <a:r>
                  <a:rPr lang="ko-KR" altLang="en-US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</a:t>
                </a:r>
                <a:r>
                  <a:rPr lang="en-US" altLang="ko-KR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2</a:t>
                </a:r>
                <a:r>
                  <a:rPr lang="ko-KR" altLang="en-US" sz="1400" spc="-15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년차</a:t>
                </a:r>
                <a:r>
                  <a:rPr lang="en-US" altLang="ko-KR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500</a:t>
                </a:r>
                <a:r>
                  <a:rPr lang="ko-KR" altLang="en-US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</a:t>
                </a:r>
                <a:r>
                  <a:rPr lang="en-US" altLang="ko-KR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3</a:t>
                </a:r>
                <a:r>
                  <a:rPr lang="ko-KR" altLang="en-US" sz="1400" spc="-150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년차</a:t>
                </a:r>
                <a:r>
                  <a:rPr lang="en-US" altLang="ko-KR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700</a:t>
                </a:r>
                <a:r>
                  <a:rPr lang="ko-KR" altLang="en-US" sz="1400" spc="-15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</a:t>
                </a:r>
                <a:endParaRPr lang="ko-KR" altLang="en-US" sz="140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직사각형 31"/>
              <p:cNvSpPr/>
              <p:nvPr/>
            </p:nvSpPr>
            <p:spPr bwMode="auto">
              <a:xfrm>
                <a:off x="1496616" y="4770054"/>
                <a:ext cx="3670812" cy="266580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4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규모 있는 복합체육시설 보유</a:t>
                </a:r>
                <a:endParaRPr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 bwMode="auto">
              <a:xfrm>
                <a:off x="776536" y="4087493"/>
                <a:ext cx="602280" cy="266580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정회원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 bwMode="auto">
              <a:xfrm>
                <a:off x="776536" y="4441312"/>
                <a:ext cx="602280" cy="266580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종목 수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5" name="직사각형 34"/>
              <p:cNvSpPr/>
              <p:nvPr/>
            </p:nvSpPr>
            <p:spPr bwMode="auto">
              <a:xfrm>
                <a:off x="776536" y="4758274"/>
                <a:ext cx="602280" cy="266580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시설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36" name="그룹 35"/>
              <p:cNvGrpSpPr/>
              <p:nvPr/>
            </p:nvGrpSpPr>
            <p:grpSpPr>
              <a:xfrm>
                <a:off x="5236273" y="3755788"/>
                <a:ext cx="4162333" cy="1280846"/>
                <a:chOff x="5727794" y="3755788"/>
                <a:chExt cx="3670812" cy="1280846"/>
              </a:xfrm>
            </p:grpSpPr>
            <p:sp>
              <p:nvSpPr>
                <p:cNvPr id="38" name="직사각형 37"/>
                <p:cNvSpPr/>
                <p:nvPr/>
              </p:nvSpPr>
              <p:spPr bwMode="auto">
                <a:xfrm>
                  <a:off x="5727794" y="3755788"/>
                  <a:ext cx="3670812" cy="26658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altLang="ko-KR" sz="14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20</a:t>
                  </a:r>
                  <a:r>
                    <a:rPr lang="ko-KR" altLang="en-US" sz="14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만 미만 시군구 지역</a:t>
                  </a:r>
                  <a:endParaRPr lang="ko-KR" altLang="en-US" sz="14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9" name="직사각형 38"/>
                <p:cNvSpPr/>
                <p:nvPr/>
              </p:nvSpPr>
              <p:spPr bwMode="auto">
                <a:xfrm>
                  <a:off x="5727794" y="4436049"/>
                  <a:ext cx="3670812" cy="26658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altLang="ko-KR" sz="140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3</a:t>
                  </a:r>
                  <a:r>
                    <a:rPr lang="ko-KR" altLang="en-US" sz="14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종목</a:t>
                  </a:r>
                  <a:endParaRPr lang="ko-KR" altLang="en-US" sz="14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0" name="직사각형 39"/>
                <p:cNvSpPr/>
                <p:nvPr/>
              </p:nvSpPr>
              <p:spPr bwMode="auto">
                <a:xfrm>
                  <a:off x="5727794" y="4089793"/>
                  <a:ext cx="3670812" cy="26658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altLang="ko-KR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r>
                    <a:rPr lang="ko-KR" altLang="en-US" sz="1400" spc="-150" dirty="0" err="1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년차</a:t>
                  </a:r>
                  <a:r>
                    <a:rPr lang="ko-KR" altLang="en-US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</a:t>
                  </a:r>
                  <a:r>
                    <a:rPr lang="en-US" altLang="ko-KR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: </a:t>
                  </a:r>
                  <a:r>
                    <a:rPr lang="en-US" altLang="ko-KR" sz="1400" spc="-15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200</a:t>
                  </a:r>
                  <a:r>
                    <a:rPr lang="ko-KR" altLang="en-US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명</a:t>
                  </a:r>
                  <a:r>
                    <a:rPr lang="en-US" altLang="ko-KR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2</a:t>
                  </a:r>
                  <a:r>
                    <a:rPr lang="ko-KR" altLang="en-US" sz="1400" spc="-150" dirty="0" err="1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년차</a:t>
                  </a:r>
                  <a:r>
                    <a:rPr lang="en-US" altLang="ko-KR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: </a:t>
                  </a:r>
                  <a:r>
                    <a:rPr lang="en-US" altLang="ko-KR" sz="1400" spc="-15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350</a:t>
                  </a:r>
                  <a:r>
                    <a:rPr lang="ko-KR" altLang="en-US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명</a:t>
                  </a:r>
                  <a:r>
                    <a:rPr lang="en-US" altLang="ko-KR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3</a:t>
                  </a:r>
                  <a:r>
                    <a:rPr lang="ko-KR" altLang="en-US" sz="1400" spc="-150" dirty="0" err="1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년차</a:t>
                  </a:r>
                  <a:r>
                    <a:rPr lang="en-US" altLang="ko-KR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: </a:t>
                  </a:r>
                  <a:r>
                    <a:rPr lang="en-US" altLang="ko-KR" sz="1400" spc="-15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500</a:t>
                  </a:r>
                  <a:r>
                    <a:rPr lang="ko-KR" altLang="en-US" sz="1400" spc="-150" dirty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명</a:t>
                  </a:r>
                  <a:endParaRPr lang="ko-KR" altLang="en-US" sz="14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1" name="직사각형 40"/>
                <p:cNvSpPr/>
                <p:nvPr/>
              </p:nvSpPr>
              <p:spPr bwMode="auto">
                <a:xfrm>
                  <a:off x="5727794" y="4770054"/>
                  <a:ext cx="3670812" cy="26658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z="14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일반적인 체육시설 보유</a:t>
                  </a:r>
                  <a:endParaRPr lang="ko-KR" altLang="en-US" sz="14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cxnSp>
            <p:nvCxnSpPr>
              <p:cNvPr id="37" name="직선 연결선 36"/>
              <p:cNvCxnSpPr/>
              <p:nvPr/>
            </p:nvCxnSpPr>
            <p:spPr bwMode="auto">
              <a:xfrm>
                <a:off x="1032685" y="3648289"/>
                <a:ext cx="8370261" cy="0"/>
              </a:xfrm>
              <a:prstGeom prst="line">
                <a:avLst/>
              </a:prstGeom>
              <a:noFill/>
              <a:ln w="3175" cap="flat" cmpd="sng" algn="ctr">
                <a:solidFill>
                  <a:schemeClr val="bg1">
                    <a:lumMod val="50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4" name="TextBox 43"/>
          <p:cNvSpPr txBox="1"/>
          <p:nvPr/>
        </p:nvSpPr>
        <p:spPr>
          <a:xfrm>
            <a:off x="463103" y="1380025"/>
            <a:ext cx="4226306" cy="221599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8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유형별 회원 목표 및 특징</a:t>
            </a:r>
            <a:endParaRPr lang="ko-KR" altLang="en-US" sz="180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99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조직 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463411" y="1340768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스포츠클럽의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이상적인 운영 조직은 회원총회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운영위원회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클럽사업부로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구성되며 각 조직의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업무 수행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유기적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협조가 전제되어야 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144"/>
          <p:cNvSpPr>
            <a:spLocks noChangeArrowheads="1"/>
          </p:cNvSpPr>
          <p:nvPr/>
        </p:nvSpPr>
        <p:spPr bwMode="gray">
          <a:xfrm>
            <a:off x="534281" y="3106500"/>
            <a:ext cx="3987011" cy="32085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0" tIns="46800" rIns="0" bIns="46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71463" algn="l"/>
              </a:tabLst>
              <a:defRPr/>
            </a:pPr>
            <a:r>
              <a:rPr lang="ko-KR" altLang="en-US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운영위원회</a:t>
            </a:r>
            <a:endParaRPr lang="en-US" altLang="ko-KR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144"/>
          <p:cNvSpPr>
            <a:spLocks noChangeArrowheads="1"/>
          </p:cNvSpPr>
          <p:nvPr/>
        </p:nvSpPr>
        <p:spPr bwMode="gray">
          <a:xfrm>
            <a:off x="534281" y="3529617"/>
            <a:ext cx="907229" cy="32085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 관리 및 운영</a:t>
            </a:r>
            <a:endParaRPr lang="en-US" altLang="ko-KR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le 144"/>
          <p:cNvSpPr>
            <a:spLocks noChangeArrowheads="1"/>
          </p:cNvSpPr>
          <p:nvPr/>
        </p:nvSpPr>
        <p:spPr bwMode="gray">
          <a:xfrm>
            <a:off x="1554615" y="3529617"/>
            <a:ext cx="907229" cy="32085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지도자 관리 및 운영</a:t>
            </a:r>
            <a:endParaRPr lang="en-US" altLang="ko-KR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le 144"/>
          <p:cNvSpPr>
            <a:spLocks noChangeArrowheads="1"/>
          </p:cNvSpPr>
          <p:nvPr/>
        </p:nvSpPr>
        <p:spPr bwMode="gray">
          <a:xfrm>
            <a:off x="2574950" y="3529617"/>
            <a:ext cx="907229" cy="32085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운영종목 관리</a:t>
            </a:r>
            <a:endParaRPr lang="en-US" altLang="ko-KR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144"/>
          <p:cNvSpPr>
            <a:spLocks noChangeArrowheads="1"/>
          </p:cNvSpPr>
          <p:nvPr/>
        </p:nvSpPr>
        <p:spPr bwMode="gray">
          <a:xfrm>
            <a:off x="3595282" y="3529617"/>
            <a:ext cx="907229" cy="32085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 클럽 </a:t>
            </a:r>
            <a:r>
              <a: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사항</a:t>
            </a:r>
            <a:endParaRPr lang="en-US" altLang="ko-KR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144"/>
          <p:cNvSpPr>
            <a:spLocks noChangeArrowheads="1"/>
          </p:cNvSpPr>
          <p:nvPr/>
        </p:nvSpPr>
        <p:spPr bwMode="gray">
          <a:xfrm>
            <a:off x="444033" y="2901233"/>
            <a:ext cx="4220935" cy="1068986"/>
          </a:xfrm>
          <a:prstGeom prst="rect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vert="horz" wrap="square" lIns="0" tIns="46800" rIns="0" bIns="46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71463" algn="l"/>
              </a:tabLst>
              <a:defRPr/>
            </a:pPr>
            <a:endParaRPr lang="en-US" altLang="ko-KR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40"/>
          <p:cNvGrpSpPr/>
          <p:nvPr/>
        </p:nvGrpSpPr>
        <p:grpSpPr>
          <a:xfrm>
            <a:off x="444034" y="4121543"/>
            <a:ext cx="1407259" cy="1055980"/>
            <a:chOff x="287909" y="3779792"/>
            <a:chExt cx="1442563" cy="1032152"/>
          </a:xfrm>
          <a:effectLst/>
        </p:grpSpPr>
        <p:sp>
          <p:nvSpPr>
            <p:cNvPr id="38" name="Rectangle 144"/>
            <p:cNvSpPr>
              <a:spLocks noChangeArrowheads="1"/>
            </p:cNvSpPr>
            <p:nvPr/>
          </p:nvSpPr>
          <p:spPr bwMode="gray">
            <a:xfrm>
              <a:off x="336863" y="3828559"/>
              <a:ext cx="1322307" cy="4087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ffectLst/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</a:t>
              </a:r>
              <a:r>
                <a:rPr lang="en-US" altLang="ko-KR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A</a:t>
              </a:r>
            </a:p>
          </p:txBody>
        </p:sp>
        <p:sp>
          <p:nvSpPr>
            <p:cNvPr id="39" name="Rectangle 144"/>
            <p:cNvSpPr>
              <a:spLocks noChangeArrowheads="1"/>
            </p:cNvSpPr>
            <p:nvPr/>
          </p:nvSpPr>
          <p:spPr bwMode="gray">
            <a:xfrm>
              <a:off x="336863" y="4297392"/>
              <a:ext cx="618791" cy="4087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  <a:defRPr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종목별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자치조직</a:t>
              </a:r>
              <a:endPara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Rectangle 144"/>
            <p:cNvSpPr>
              <a:spLocks noChangeArrowheads="1"/>
            </p:cNvSpPr>
            <p:nvPr/>
          </p:nvSpPr>
          <p:spPr bwMode="gray">
            <a:xfrm>
              <a:off x="1040379" y="4297392"/>
              <a:ext cx="618791" cy="4087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  <a:defRPr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일반 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참여자</a:t>
              </a:r>
              <a:endPara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Rectangle 144"/>
            <p:cNvSpPr>
              <a:spLocks noChangeArrowheads="1"/>
            </p:cNvSpPr>
            <p:nvPr/>
          </p:nvSpPr>
          <p:spPr bwMode="gray">
            <a:xfrm>
              <a:off x="287909" y="3779792"/>
              <a:ext cx="1442563" cy="1032152"/>
            </a:xfrm>
            <a:prstGeom prst="rect">
              <a:avLst/>
            </a:prstGeom>
            <a:noFill/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endParaRPr lang="en-US" altLang="ko-KR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5" name="그룹 39"/>
          <p:cNvGrpSpPr/>
          <p:nvPr/>
        </p:nvGrpSpPr>
        <p:grpSpPr>
          <a:xfrm>
            <a:off x="1830459" y="4121543"/>
            <a:ext cx="1407259" cy="1055980"/>
            <a:chOff x="1851237" y="3768432"/>
            <a:chExt cx="1442563" cy="1032152"/>
          </a:xfrm>
          <a:effectLst/>
        </p:grpSpPr>
        <p:sp>
          <p:nvSpPr>
            <p:cNvPr id="34" name="Rectangle 144"/>
            <p:cNvSpPr>
              <a:spLocks noChangeArrowheads="1"/>
            </p:cNvSpPr>
            <p:nvPr/>
          </p:nvSpPr>
          <p:spPr bwMode="gray">
            <a:xfrm>
              <a:off x="1899682" y="3828559"/>
              <a:ext cx="1322307" cy="4087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ffectLst/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</a:t>
              </a:r>
              <a:r>
                <a:rPr lang="en-US" altLang="ko-KR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B</a:t>
              </a:r>
            </a:p>
          </p:txBody>
        </p:sp>
        <p:sp>
          <p:nvSpPr>
            <p:cNvPr id="35" name="Rectangle 144"/>
            <p:cNvSpPr>
              <a:spLocks noChangeArrowheads="1"/>
            </p:cNvSpPr>
            <p:nvPr/>
          </p:nvSpPr>
          <p:spPr bwMode="gray">
            <a:xfrm>
              <a:off x="1899682" y="4297392"/>
              <a:ext cx="618791" cy="4087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  <a:defRPr/>
              </a:pPr>
              <a:r>
                <a:rPr lang="ko-KR" altLang="en-US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종목별</a:t>
              </a:r>
              <a:r>
                <a:rPr lang="en-US" altLang="ko-KR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자치조직</a:t>
              </a:r>
              <a:endParaRPr lang="en-US" altLang="ko-KR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6" name="Rectangle 144"/>
            <p:cNvSpPr>
              <a:spLocks noChangeArrowheads="1"/>
            </p:cNvSpPr>
            <p:nvPr/>
          </p:nvSpPr>
          <p:spPr bwMode="gray">
            <a:xfrm>
              <a:off x="2603198" y="4297392"/>
              <a:ext cx="618791" cy="4087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  <a:defRPr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일반 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참여자</a:t>
              </a:r>
              <a:endParaRPr lang="en-US" altLang="ko-KR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7" name="Rectangle 144"/>
            <p:cNvSpPr>
              <a:spLocks noChangeArrowheads="1"/>
            </p:cNvSpPr>
            <p:nvPr/>
          </p:nvSpPr>
          <p:spPr bwMode="gray">
            <a:xfrm>
              <a:off x="1851237" y="3768432"/>
              <a:ext cx="1442563" cy="1032152"/>
            </a:xfrm>
            <a:prstGeom prst="rect">
              <a:avLst/>
            </a:prstGeom>
            <a:noFill/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endParaRPr lang="en-US" altLang="ko-KR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6" name="그룹 38"/>
          <p:cNvGrpSpPr/>
          <p:nvPr/>
        </p:nvGrpSpPr>
        <p:grpSpPr>
          <a:xfrm>
            <a:off x="3216886" y="4121543"/>
            <a:ext cx="1407259" cy="1055980"/>
            <a:chOff x="3414565" y="3757072"/>
            <a:chExt cx="1442563" cy="1032152"/>
          </a:xfrm>
          <a:effectLst/>
        </p:grpSpPr>
        <p:sp>
          <p:nvSpPr>
            <p:cNvPr id="30" name="Rectangle 144"/>
            <p:cNvSpPr>
              <a:spLocks noChangeArrowheads="1"/>
            </p:cNvSpPr>
            <p:nvPr/>
          </p:nvSpPr>
          <p:spPr bwMode="gray">
            <a:xfrm>
              <a:off x="3462501" y="3828559"/>
              <a:ext cx="1322307" cy="4087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ffectLst/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</a:t>
              </a:r>
              <a:r>
                <a:rPr lang="en-US" altLang="ko-KR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C</a:t>
              </a:r>
            </a:p>
          </p:txBody>
        </p:sp>
        <p:sp>
          <p:nvSpPr>
            <p:cNvPr id="31" name="Rectangle 144"/>
            <p:cNvSpPr>
              <a:spLocks noChangeArrowheads="1"/>
            </p:cNvSpPr>
            <p:nvPr/>
          </p:nvSpPr>
          <p:spPr bwMode="gray">
            <a:xfrm>
              <a:off x="3462501" y="4297392"/>
              <a:ext cx="618791" cy="4087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  <a:defRPr/>
              </a:pPr>
              <a:r>
                <a:rPr lang="ko-KR" altLang="en-US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종목별</a:t>
              </a:r>
              <a:r>
                <a:rPr lang="en-US" altLang="ko-KR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자치조직</a:t>
              </a:r>
              <a:endParaRPr lang="en-US" altLang="ko-KR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2" name="Rectangle 144"/>
            <p:cNvSpPr>
              <a:spLocks noChangeArrowheads="1"/>
            </p:cNvSpPr>
            <p:nvPr/>
          </p:nvSpPr>
          <p:spPr bwMode="gray">
            <a:xfrm>
              <a:off x="4166017" y="4297392"/>
              <a:ext cx="618791" cy="4087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  <a:defRPr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일반 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참여자</a:t>
              </a:r>
              <a:endParaRPr lang="en-US" altLang="ko-KR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3" name="Rectangle 144"/>
            <p:cNvSpPr>
              <a:spLocks noChangeArrowheads="1"/>
            </p:cNvSpPr>
            <p:nvPr/>
          </p:nvSpPr>
          <p:spPr bwMode="gray">
            <a:xfrm>
              <a:off x="3414565" y="3757072"/>
              <a:ext cx="1442563" cy="1032152"/>
            </a:xfrm>
            <a:prstGeom prst="rect">
              <a:avLst/>
            </a:prstGeom>
            <a:noFill/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endParaRPr lang="en-US" altLang="ko-KR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7" name="Rectangle 144"/>
          <p:cNvSpPr>
            <a:spLocks noChangeArrowheads="1"/>
          </p:cNvSpPr>
          <p:nvPr/>
        </p:nvSpPr>
        <p:spPr bwMode="gray">
          <a:xfrm>
            <a:off x="444034" y="5577248"/>
            <a:ext cx="4220934" cy="69655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0" tIns="46800" rIns="0" bIns="46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71463" algn="l"/>
              </a:tabLst>
              <a:defRPr/>
            </a:pPr>
            <a:r>
              <a:rPr lang="ko-KR" altLang="en-US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</a:t>
            </a:r>
            <a:endParaRPr lang="en-US" altLang="ko-KR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위쪽 화살표 17"/>
          <p:cNvSpPr/>
          <p:nvPr/>
        </p:nvSpPr>
        <p:spPr>
          <a:xfrm>
            <a:off x="1242333" y="5343658"/>
            <a:ext cx="190076" cy="123032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위쪽 화살표 18"/>
          <p:cNvSpPr/>
          <p:nvPr/>
        </p:nvSpPr>
        <p:spPr>
          <a:xfrm>
            <a:off x="2141355" y="5343658"/>
            <a:ext cx="190076" cy="123032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위쪽 화살표 19"/>
          <p:cNvSpPr/>
          <p:nvPr/>
        </p:nvSpPr>
        <p:spPr>
          <a:xfrm>
            <a:off x="3688969" y="5343658"/>
            <a:ext cx="190076" cy="123032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1" name="Rectangle 144"/>
          <p:cNvSpPr>
            <a:spLocks noChangeArrowheads="1"/>
          </p:cNvSpPr>
          <p:nvPr/>
        </p:nvSpPr>
        <p:spPr bwMode="gray">
          <a:xfrm>
            <a:off x="534281" y="2206943"/>
            <a:ext cx="3987010" cy="5083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0" tIns="46800" rIns="0" bIns="46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71463" algn="l"/>
              </a:tabLst>
              <a:defRPr/>
            </a:pPr>
            <a:endParaRPr lang="en-US" altLang="ko-KR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144"/>
          <p:cNvSpPr>
            <a:spLocks noChangeArrowheads="1"/>
          </p:cNvSpPr>
          <p:nvPr/>
        </p:nvSpPr>
        <p:spPr bwMode="gray">
          <a:xfrm>
            <a:off x="727357" y="2326386"/>
            <a:ext cx="907229" cy="26251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대의원총회</a:t>
            </a:r>
            <a:endParaRPr lang="en-US" altLang="ko-KR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Rectangle 144"/>
          <p:cNvSpPr>
            <a:spLocks noChangeArrowheads="1"/>
          </p:cNvSpPr>
          <p:nvPr/>
        </p:nvSpPr>
        <p:spPr bwMode="gray">
          <a:xfrm>
            <a:off x="2104784" y="2326386"/>
            <a:ext cx="907229" cy="26251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  장</a:t>
            </a:r>
            <a:endParaRPr lang="en-US" altLang="ko-KR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144"/>
          <p:cNvSpPr>
            <a:spLocks noChangeArrowheads="1"/>
          </p:cNvSpPr>
          <p:nvPr/>
        </p:nvSpPr>
        <p:spPr bwMode="gray">
          <a:xfrm>
            <a:off x="3482211" y="2326386"/>
            <a:ext cx="907229" cy="26251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tabLst>
                <a:tab pos="180975" algn="l"/>
              </a:tabLst>
              <a:defRPr/>
            </a:pPr>
            <a:r>
              <a:rPr lang="ko-KR" altLang="en-US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이사회</a:t>
            </a:r>
            <a:endParaRPr lang="en-US" altLang="ko-KR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Rectangle 144"/>
          <p:cNvSpPr>
            <a:spLocks noChangeArrowheads="1"/>
          </p:cNvSpPr>
          <p:nvPr/>
        </p:nvSpPr>
        <p:spPr bwMode="gray">
          <a:xfrm>
            <a:off x="444034" y="2024063"/>
            <a:ext cx="4220934" cy="796552"/>
          </a:xfrm>
          <a:prstGeom prst="rect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vert="horz" wrap="square" lIns="0" tIns="46800" rIns="0" bIns="46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71463" algn="l"/>
              </a:tabLst>
              <a:defRPr/>
            </a:pPr>
            <a:endParaRPr lang="en-US" altLang="ko-KR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gray">
          <a:xfrm>
            <a:off x="451730" y="2024063"/>
            <a:ext cx="91042" cy="196147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1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27" name="AutoShape 15"/>
          <p:cNvSpPr>
            <a:spLocks noChangeArrowheads="1"/>
          </p:cNvSpPr>
          <p:nvPr/>
        </p:nvSpPr>
        <p:spPr bwMode="gray">
          <a:xfrm>
            <a:off x="448768" y="2910228"/>
            <a:ext cx="91042" cy="196147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2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28" name="AutoShape 15"/>
          <p:cNvSpPr>
            <a:spLocks noChangeArrowheads="1"/>
          </p:cNvSpPr>
          <p:nvPr/>
        </p:nvSpPr>
        <p:spPr bwMode="gray">
          <a:xfrm>
            <a:off x="448768" y="4138281"/>
            <a:ext cx="91042" cy="196147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3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29" name="위쪽 화살표 28"/>
          <p:cNvSpPr/>
          <p:nvPr/>
        </p:nvSpPr>
        <p:spPr>
          <a:xfrm>
            <a:off x="2927131" y="5341351"/>
            <a:ext cx="190076" cy="123032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785665" y="2046050"/>
            <a:ext cx="4680074" cy="80791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비영리사단법인의 최고 의결기구는 총회이며 표준정관 상 대의원총회로 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대의원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종목별 대표자로 구성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7800" indent="-17780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임원의 </a:t>
            </a:r>
            <a:r>
              <a:rPr lang="ko-KR" altLang="en-US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선임 및 해임</a:t>
            </a:r>
            <a:r>
              <a: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 승인</a:t>
            </a:r>
            <a:r>
              <a: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 및 결산 승인 등</a:t>
            </a:r>
            <a:r>
              <a: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</a:t>
            </a:r>
            <a:r>
              <a:rPr lang="ko-KR" altLang="en-US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경영관련 의사결정을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수행</a:t>
            </a:r>
            <a:endParaRPr lang="en-US" altLang="ko-KR" b="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785665" y="2852157"/>
            <a:ext cx="4680074" cy="114646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설립 후 이사회 또는 운영위원회를 통해 시설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외부연계 등을 확보할 경우 안정적인 클럽 운영이 가능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진행 필요</a:t>
            </a:r>
            <a:r>
              <a: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이사회가 </a:t>
            </a:r>
            <a:r>
              <a:rPr lang="ko-KR" altLang="en-US" b="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운영위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역할 수행 가능</a:t>
            </a:r>
            <a:endParaRPr lang="en-US" altLang="ko-KR" b="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 또는 운영위원은 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지방자치단체 및 교육청 공무원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대표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시도 및 </a:t>
            </a:r>
            <a:r>
              <a:rPr lang="ko-KR" altLang="en-US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시군구체육회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사무처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클럽 관련 전문가 등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다양한 인사로 구성하여 클럽의 운영 및 사업 확장에 도움이 될 수 있어야 함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b="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522516" y="1772816"/>
            <a:ext cx="1107996" cy="3059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0" i="1" spc="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주요사항</a:t>
            </a:r>
            <a:endParaRPr lang="ko-KR" altLang="en-US" sz="1200" b="0" i="1" spc="6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 bwMode="auto">
          <a:xfrm>
            <a:off x="4795131" y="2022708"/>
            <a:ext cx="4562766" cy="0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6" name="직사각형 45"/>
          <p:cNvSpPr/>
          <p:nvPr/>
        </p:nvSpPr>
        <p:spPr>
          <a:xfrm>
            <a:off x="4785665" y="4166014"/>
            <a:ext cx="4680074" cy="9771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사업부는 클럽 회원 중 일부를 포함시켜 운영진 중심이 아닌 회원 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중심형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운영을 모색해야 함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종목별 간담회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 별 대회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리그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 별 회원 간 다양한 교류행사 개최 등을 통해 해당 종목에 대한 높은 소속감 확보를 통해 종목별 자치조직에 참여할 수 있는 회원 확보 필수</a:t>
            </a:r>
            <a:endParaRPr lang="en-US" altLang="ko-KR" b="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773337" y="5591376"/>
            <a:ext cx="4680074" cy="6386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 회원은 정회원을 기준으로 하며 정회원은 스포츠클럽에 회비를 납부하는 회원을 말함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lang="ko-KR" altLang="en-US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연차별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목표 </a:t>
            </a:r>
            <a:r>
              <a:rPr lang="ko-KR" altLang="en-US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회원수는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정회원수가 기준임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스포츠클럽에 대한 소속감을 가지고 있는 회원을 확보하는 것이 가장 중요</a:t>
            </a:r>
            <a:endParaRPr lang="en-US" altLang="ko-KR" b="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173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사무국 구성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8" name="AutoShape 55"/>
          <p:cNvSpPr>
            <a:spLocks noChangeArrowheads="1"/>
          </p:cNvSpPr>
          <p:nvPr/>
        </p:nvSpPr>
        <p:spPr bwMode="auto">
          <a:xfrm>
            <a:off x="463411" y="1343212"/>
            <a:ext cx="9269671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성공을 위해서는 스포츠클럽과 생활체육에 대한 이해도가 높은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사무국장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행정직원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지도자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확보가 중요함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1" name="직사각형 10"/>
          <p:cNvSpPr/>
          <p:nvPr/>
        </p:nvSpPr>
        <p:spPr bwMode="auto">
          <a:xfrm>
            <a:off x="444033" y="2024064"/>
            <a:ext cx="1079947" cy="2498288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사무국 </a:t>
            </a: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분류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1668510" y="3610817"/>
            <a:ext cx="1160700" cy="911534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 bwMode="auto">
          <a:xfrm>
            <a:off x="1668510" y="2026694"/>
            <a:ext cx="1160700" cy="929068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매니저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現 사무국장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1673325" y="2032994"/>
            <a:ext cx="144000" cy="193534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1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16" name="AutoShape 15"/>
          <p:cNvSpPr>
            <a:spLocks noChangeArrowheads="1"/>
          </p:cNvSpPr>
          <p:nvPr/>
        </p:nvSpPr>
        <p:spPr bwMode="gray">
          <a:xfrm>
            <a:off x="1668170" y="3615920"/>
            <a:ext cx="144000" cy="206137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3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29210" y="2000470"/>
            <a:ext cx="6696298" cy="94641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주체자로서 스포츠클럽 전체의 경영관리</a:t>
            </a:r>
            <a:r>
              <a: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매니지먼트</a:t>
            </a:r>
            <a:r>
              <a: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총괄</a:t>
            </a: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b="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클럽활동 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 기획 및 운영</a:t>
            </a:r>
            <a:r>
              <a: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회칙 제정</a:t>
            </a:r>
            <a:r>
              <a: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 </a:t>
            </a:r>
            <a:r>
              <a:rPr lang="ko-KR" altLang="en-US" sz="1200" b="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 sz="1200" b="0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생활체육관련 경력이 있고 클럽을 둘러싼 다양한 이해관계자와의 원활한 소통이 가능한 자로 채용 권고</a:t>
            </a:r>
            <a:endParaRPr lang="en-US" altLang="ko-KR" sz="1200" u="sng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외부연계 확보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마케팅능력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 및 커뮤니티 프로그램 기획 능력 등 중요  </a:t>
            </a:r>
            <a:endParaRPr lang="en-US" altLang="ko-KR" sz="1200" u="sng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874345" y="3606479"/>
            <a:ext cx="6759175" cy="90794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클럽매니저의 지휘</a:t>
            </a:r>
            <a:r>
              <a: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감독을 받아 클럽회원 지도 및 행정업무 보조</a:t>
            </a: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b="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클럽회원 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모집</a:t>
            </a:r>
            <a:r>
              <a: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종목 지도 및 행정업무 </a:t>
            </a:r>
            <a:r>
              <a:rPr lang="ko-KR" altLang="en-US" sz="1200" b="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</a:t>
            </a:r>
            <a:endParaRPr lang="en-US" altLang="ko-KR" sz="1200" b="0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엘리트 은퇴 선수 출신을 우대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 지도자 중 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30% 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 은퇴선수로 구성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 강습 대상이 일반인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특히 초보자인 만큼 생활체육 지도에 대한 이해가 높은 자로 채용 권고</a:t>
            </a:r>
            <a:endParaRPr lang="en-US" altLang="ko-KR" sz="1200" u="sng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1662226" y="3061348"/>
            <a:ext cx="1185089" cy="464534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회계</a:t>
            </a:r>
            <a:r>
              <a:rPr lang="en-US" altLang="ko-KR" sz="105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</a:t>
            </a:r>
            <a:r>
              <a:rPr lang="en-US" altLang="ko-KR" sz="105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직원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AutoShape 15"/>
          <p:cNvSpPr>
            <a:spLocks noChangeArrowheads="1"/>
          </p:cNvSpPr>
          <p:nvPr/>
        </p:nvSpPr>
        <p:spPr bwMode="gray">
          <a:xfrm>
            <a:off x="1667043" y="3067648"/>
            <a:ext cx="144000" cy="193534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2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847316" y="3055189"/>
            <a:ext cx="4625964" cy="50013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행정서류</a:t>
            </a:r>
            <a:r>
              <a:rPr lang="en-US" altLang="ko-KR" sz="1200" u="sng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 진행</a:t>
            </a:r>
            <a:endParaRPr lang="en-US" altLang="ko-KR" sz="1200" u="sng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국고보조사업 경험자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회계</a:t>
            </a:r>
            <a:r>
              <a: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세무 직무 경험자로 채용하는 것을 권고</a:t>
            </a:r>
            <a:endParaRPr lang="ko-KR" altLang="en-US" sz="1200" u="sng" spc="-1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직사각형 23"/>
          <p:cNvSpPr/>
          <p:nvPr/>
        </p:nvSpPr>
        <p:spPr bwMode="auto">
          <a:xfrm>
            <a:off x="444033" y="4641524"/>
            <a:ext cx="1079947" cy="542089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지도자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자격조건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49555" y="4645004"/>
            <a:ext cx="818352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고교이상의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은퇴 엘리트선수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출신인 자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보유지도자의 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30%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 은퇴선수 출신으로 확보 필수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생활체육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경기지도 등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자격증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소지자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직사각형 27"/>
          <p:cNvSpPr/>
          <p:nvPr/>
        </p:nvSpPr>
        <p:spPr bwMode="auto">
          <a:xfrm>
            <a:off x="444033" y="5302785"/>
            <a:ext cx="1079947" cy="542089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유의사항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49555" y="5306265"/>
            <a:ext cx="818352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사무국장은 필히 스포츠클럽에 대한 이해와 전문성을 보유한 자로 확보하는 것이 중요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우수한 사무국장을 확보하는 것이 스포츠클럽의  성공적인 운영을 위한 가장 중요 요인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47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회원 구성 및 모집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452500" y="1352150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설립 후 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내 최소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300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중소도시형은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200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이상의 정회원을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확보해야 하며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 중 청소년 회원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비율이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20%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이상이 되어야 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또한 회비는 민간 대비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70%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를 넘지 않는 선에서 책정해야 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52575" y="3960689"/>
            <a:ext cx="8928471" cy="1224040"/>
            <a:chOff x="488579" y="2338850"/>
            <a:chExt cx="8928471" cy="1224040"/>
          </a:xfrm>
        </p:grpSpPr>
        <p:sp>
          <p:nvSpPr>
            <p:cNvPr id="8" name="직사각형 7"/>
            <p:cNvSpPr/>
            <p:nvPr/>
          </p:nvSpPr>
          <p:spPr bwMode="auto">
            <a:xfrm>
              <a:off x="488579" y="2338850"/>
              <a:ext cx="1079871" cy="12240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회원 모집</a:t>
              </a:r>
              <a: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방안 모색</a:t>
              </a:r>
            </a:p>
          </p:txBody>
        </p:sp>
        <p:sp>
          <p:nvSpPr>
            <p:cNvPr id="9" name="AutoShape 15"/>
            <p:cNvSpPr>
              <a:spLocks noChangeArrowheads="1"/>
            </p:cNvSpPr>
            <p:nvPr/>
          </p:nvSpPr>
          <p:spPr bwMode="gray">
            <a:xfrm>
              <a:off x="493659" y="2354833"/>
              <a:ext cx="144000" cy="203458"/>
            </a:xfrm>
            <a:prstGeom prst="rect">
              <a:avLst/>
            </a:prstGeom>
            <a:solidFill>
              <a:schemeClr val="tx1"/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2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781297" y="2361016"/>
              <a:ext cx="2775659" cy="118494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 특성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연령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장애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수준 등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에 따른 세부적인 회원 모집 방안 모색</a:t>
              </a:r>
              <a:endPara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 모집 시 외부 연계를 통해 확보할 수 있는 채널 구축</a:t>
              </a:r>
              <a:endPara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스포츠클럽에 대한 인식 확보를 위한 공청회 진행</a:t>
              </a:r>
              <a:endPara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4736976" y="2367072"/>
              <a:ext cx="4680074" cy="98483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외부연계 시 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운영위원회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학교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생활체육회 인사 등으로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구성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통해 확보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할 경우 초기 안정적인 외부연계 확보가 가능함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내 사설센터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동호회가 동일 종목에서 활발한 활동을 펼칠 경우 갈등을 최소화 하는 방향으로 회원을 모집해야 하며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(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초보자 중심 등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스포츠클럽에 대한 공감대 형성을 위해 공청회를 사전에 개최해야 함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452500" y="2433936"/>
            <a:ext cx="8928546" cy="1392689"/>
            <a:chOff x="488504" y="3456774"/>
            <a:chExt cx="8928546" cy="1392689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488505" y="3471734"/>
              <a:ext cx="1079946" cy="137539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회원</a:t>
              </a:r>
              <a:r>
                <a:rPr lang="en-US" altLang="ko-KR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구조</a:t>
              </a:r>
              <a:endPara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" name="AutoShape 15"/>
            <p:cNvSpPr>
              <a:spLocks noChangeArrowheads="1"/>
            </p:cNvSpPr>
            <p:nvPr/>
          </p:nvSpPr>
          <p:spPr bwMode="gray">
            <a:xfrm>
              <a:off x="488504" y="3471735"/>
              <a:ext cx="144000" cy="203458"/>
            </a:xfrm>
            <a:prstGeom prst="rect">
              <a:avLst/>
            </a:prstGeom>
            <a:solidFill>
              <a:schemeClr val="tx1"/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1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781298" y="3456774"/>
              <a:ext cx="2882903" cy="139268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종목별  </a:t>
              </a:r>
              <a:r>
                <a:rPr lang="ko-KR" altLang="en-US" b="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다연령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구조가 구축되는 것이 중요</a:t>
              </a:r>
              <a:endParaRPr lang="en-US" altLang="ko-KR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종목별로 자신의 수준에 적합하게 활동할 수 있도록 수준별 프로그램 제공 필요</a:t>
              </a:r>
              <a:endPara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다양한 계층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소외계층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장애인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여성 등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스포츠클럽에서 활동할 수 있는 환경 제공 </a:t>
              </a:r>
              <a:endPara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7800" indent="-177800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특히 클럽 회원 중 청소년 회원이 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20%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이상이 되도록 노력</a:t>
              </a:r>
              <a:endPara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736976" y="3492985"/>
              <a:ext cx="4680074" cy="122341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스포츠클럽은 지역의 커뮤니티 형성을 주 목표로 하고 있음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지역주민이 중심이 되는 클럽인 만큼 회원 모집에 있어 먼저 지역사회에 대한 체계적인 분석이 필요함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특히 연계 가능한 학교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복지시설에 대한 검토가 필수적임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 marL="177800" indent="-17780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 정회원 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300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또는 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200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 모집에 앞서 해당 클럽이 </a:t>
              </a:r>
              <a:r>
                <a: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종목별로 집중해야 할 연령층과 회원 수준</a:t>
              </a:r>
              <a:r>
                <a:rPr lang="ko-KR" altLang="en-US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에 대한 목표 수립이 필요함</a:t>
              </a:r>
              <a:r>
                <a:rPr lang="en-US" altLang="ko-KR" b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6595580" y="2082565"/>
            <a:ext cx="934470" cy="279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주의사항</a:t>
            </a:r>
            <a:endParaRPr lang="ko-KR" altLang="en-US" sz="1200" b="0" i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635140" y="2091895"/>
            <a:ext cx="934470" cy="279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Key Point</a:t>
            </a:r>
            <a:endParaRPr lang="ko-KR" altLang="en-US" sz="1200" b="0" i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9" name="직선 연결선 18"/>
          <p:cNvCxnSpPr/>
          <p:nvPr/>
        </p:nvCxnSpPr>
        <p:spPr bwMode="auto">
          <a:xfrm>
            <a:off x="1820652" y="2369569"/>
            <a:ext cx="2520280" cy="0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직선 연결선 19"/>
          <p:cNvCxnSpPr/>
          <p:nvPr/>
        </p:nvCxnSpPr>
        <p:spPr bwMode="auto">
          <a:xfrm>
            <a:off x="4710438" y="2369569"/>
            <a:ext cx="4562766" cy="0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직사각형 25"/>
          <p:cNvSpPr/>
          <p:nvPr/>
        </p:nvSpPr>
        <p:spPr bwMode="auto">
          <a:xfrm>
            <a:off x="444033" y="5302785"/>
            <a:ext cx="1079947" cy="97101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유의사항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45294" y="5306265"/>
            <a:ext cx="81835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스포츠클럽은 스포츠클럽으로서 무엇보다 저렴한 가격에 회원이 스포츠클럽 서비스를 이용할 수 있어야 함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회비는 지역현황에 맞추어 책정하되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민간 대비 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70%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넘지 않는 선으로 정해야 함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특정 케이스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장애인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저소득계층 등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제외하고 무료로 스포츠클럽 서비스를 제공하는 형태는 지양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재정자립을 고려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839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시설 확보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507882" y="1342904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스포츠클럽이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안정적으로 운영되기 위해서는 클럽이 상시적으로 활용할 수 있는 거점시설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 편의제공을 위한 클럽하우스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다양한 종목 운영을 위한 기타체육시설 확보가 중요함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7" name="직사각형 6"/>
          <p:cNvSpPr/>
          <p:nvPr/>
        </p:nvSpPr>
        <p:spPr bwMode="auto">
          <a:xfrm>
            <a:off x="437701" y="2060848"/>
            <a:ext cx="1079947" cy="1189059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시설확보의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중요성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8352" y="2134765"/>
            <a:ext cx="7817895" cy="10618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지방자치단체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보유 공공체육시설 확보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위탁 운영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위해 지역사회와 유대감 강화 및 체육시설 활용도 제고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지역주민의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시설활용에 대한 공공성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형평성 확보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거점 마련 ⇒ 지역주민들에게 클럽에 대한 인식 제고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자립기반 강화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Rectangle 144"/>
          <p:cNvSpPr>
            <a:spLocks noChangeArrowheads="1"/>
          </p:cNvSpPr>
          <p:nvPr/>
        </p:nvSpPr>
        <p:spPr bwMode="gray">
          <a:xfrm>
            <a:off x="1652785" y="5423742"/>
            <a:ext cx="821624" cy="69997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체육시설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Rectangle 144"/>
          <p:cNvSpPr>
            <a:spLocks noChangeArrowheads="1"/>
          </p:cNvSpPr>
          <p:nvPr/>
        </p:nvSpPr>
        <p:spPr bwMode="gray">
          <a:xfrm>
            <a:off x="1652785" y="3764180"/>
            <a:ext cx="821624" cy="696916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거점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체육시설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144"/>
          <p:cNvSpPr>
            <a:spLocks noChangeArrowheads="1"/>
          </p:cNvSpPr>
          <p:nvPr/>
        </p:nvSpPr>
        <p:spPr bwMode="gray">
          <a:xfrm>
            <a:off x="1652785" y="4608082"/>
            <a:ext cx="820641" cy="669530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클럽하우스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144"/>
          <p:cNvSpPr>
            <a:spLocks noChangeArrowheads="1"/>
          </p:cNvSpPr>
          <p:nvPr/>
        </p:nvSpPr>
        <p:spPr bwMode="gray">
          <a:xfrm>
            <a:off x="446170" y="3327629"/>
            <a:ext cx="1071478" cy="2796086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확보</a:t>
            </a:r>
            <a:r>
              <a:rPr lang="en-US" altLang="ko-KR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시설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393499" y="3768561"/>
            <a:ext cx="3852188" cy="561692"/>
          </a:xfrm>
          <a:prstGeom prst="rect">
            <a:avLst/>
          </a:prstGeom>
        </p:spPr>
        <p:txBody>
          <a:bodyPr wrap="square" tIns="0" rIns="0" bIns="0">
            <a:spAutoFit/>
          </a:bodyPr>
          <a:lstStyle/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거점체육시설은 위탁</a:t>
            </a:r>
            <a:r>
              <a:rPr lang="en-US" altLang="ko-KR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소유 형태로 </a:t>
            </a: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확보하는 것을 권장함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해당 시설에서 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주 </a:t>
            </a:r>
            <a:r>
              <a:rPr lang="en-US" altLang="ko-KR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회 이상</a:t>
            </a:r>
            <a:r>
              <a:rPr lang="en-US" altLang="ko-KR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 </a:t>
            </a:r>
            <a:r>
              <a:rPr lang="en-US" altLang="ko-KR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시간 이상 </a:t>
            </a: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클럽이 사용할 수 있어야 함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최소 </a:t>
            </a:r>
            <a:r>
              <a:rPr lang="en-US" altLang="ko-KR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종목 이상 운영할 수 있는 시설을 권장함</a:t>
            </a:r>
            <a:r>
              <a:rPr lang="en-US" altLang="ko-KR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endParaRPr lang="ko-KR" altLang="en-US" sz="1050" spc="-15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04023" y="3322541"/>
            <a:ext cx="24499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0" i="1" spc="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설명</a:t>
            </a:r>
            <a:endParaRPr lang="ko-KR" altLang="en-US" sz="1200" b="0" i="1" spc="6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5" name="직선 연결선 14"/>
          <p:cNvCxnSpPr/>
          <p:nvPr/>
        </p:nvCxnSpPr>
        <p:spPr bwMode="auto">
          <a:xfrm>
            <a:off x="2669950" y="3640219"/>
            <a:ext cx="2484000" cy="0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직사각형 15"/>
          <p:cNvSpPr/>
          <p:nvPr/>
        </p:nvSpPr>
        <p:spPr>
          <a:xfrm>
            <a:off x="5406254" y="3300073"/>
            <a:ext cx="39595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0" i="1" spc="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주요사항</a:t>
            </a:r>
            <a:endParaRPr lang="ko-KR" altLang="en-US" sz="1200" b="0" i="1" spc="6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7" name="직선 연결선 16"/>
          <p:cNvCxnSpPr/>
          <p:nvPr/>
        </p:nvCxnSpPr>
        <p:spPr bwMode="auto">
          <a:xfrm flipV="1">
            <a:off x="5406254" y="3635204"/>
            <a:ext cx="3959994" cy="0"/>
          </a:xfrm>
          <a:prstGeom prst="line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직사각형 17"/>
          <p:cNvSpPr/>
          <p:nvPr/>
        </p:nvSpPr>
        <p:spPr>
          <a:xfrm>
            <a:off x="2597846" y="3806698"/>
            <a:ext cx="2591968" cy="616558"/>
          </a:xfrm>
          <a:prstGeom prst="rect">
            <a:avLst/>
          </a:prstGeom>
        </p:spPr>
        <p:txBody>
          <a:bodyPr wrap="square" tIns="0" rIns="0" bIns="0">
            <a:spAutoFit/>
          </a:bodyPr>
          <a:lstStyle/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거점시설은 스포츠클럽의 주 활동이 이루어지는 곳으로  클럽이 자유롭게 운영할 수 있는 주요 시설</a:t>
            </a:r>
            <a:r>
              <a:rPr lang="en-US" altLang="ko-KR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endParaRPr lang="ko-KR" altLang="en-US" b="0" spc="-15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393499" y="4622689"/>
            <a:ext cx="3672408" cy="635243"/>
          </a:xfrm>
          <a:prstGeom prst="rect">
            <a:avLst/>
          </a:prstGeom>
        </p:spPr>
        <p:txBody>
          <a:bodyPr wrap="square" tIns="0" rIns="0" bIns="0">
            <a:spAutoFit/>
          </a:bodyPr>
          <a:lstStyle/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클럽하우스는 거점 시설 내에 위치하는 것을 권장함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클럽하우스는 회원들간의 정보 공유와 커뮤니티 형성을 </a:t>
            </a: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위한 시설로 </a:t>
            </a: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회원 편의 제공에 가장 높은 우선순위</a:t>
            </a: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를 두어야 함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endParaRPr lang="ko-KR" altLang="en-US" sz="1050" b="0" spc="-15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597846" y="4747702"/>
            <a:ext cx="2591968" cy="411039"/>
          </a:xfrm>
          <a:prstGeom prst="rect">
            <a:avLst/>
          </a:prstGeom>
        </p:spPr>
        <p:txBody>
          <a:bodyPr wrap="square" tIns="0" rIns="0" bIns="0">
            <a:spAutoFit/>
          </a:bodyPr>
          <a:lstStyle/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주로 클럽 회원이 휴식</a:t>
            </a:r>
            <a:r>
              <a:rPr lang="en-US" altLang="ko-KR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lang="ko-KR" altLang="en-US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담화</a:t>
            </a:r>
            <a:r>
              <a:rPr lang="en-US" altLang="ko-KR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lang="ko-KR" altLang="en-US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식사</a:t>
            </a:r>
            <a:r>
              <a:rPr lang="en-US" altLang="ko-KR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lang="ko-KR" altLang="en-US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회의 등을 하기 </a:t>
            </a:r>
            <a:r>
              <a:rPr lang="ko-KR" altLang="en-US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위하여 </a:t>
            </a:r>
            <a:r>
              <a:rPr lang="ko-KR" altLang="en-US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설치된 </a:t>
            </a:r>
            <a:r>
              <a:rPr lang="ko-KR" altLang="en-US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시설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597846" y="5566191"/>
            <a:ext cx="2591968" cy="411039"/>
          </a:xfrm>
          <a:prstGeom prst="rect">
            <a:avLst/>
          </a:prstGeom>
        </p:spPr>
        <p:txBody>
          <a:bodyPr wrap="square" tIns="0" rIns="0" bIns="0">
            <a:spAutoFit/>
          </a:bodyPr>
          <a:lstStyle/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거점시설에서 운영되지 못하는 종목을 운영하기 위해 추가적으로 확보하는 시설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357702" y="5447102"/>
            <a:ext cx="3707757" cy="635243"/>
          </a:xfrm>
          <a:prstGeom prst="rect">
            <a:avLst/>
          </a:prstGeom>
        </p:spPr>
        <p:txBody>
          <a:bodyPr wrap="square" tIns="0" rIns="0" bIns="0">
            <a:spAutoFit/>
          </a:bodyPr>
          <a:lstStyle/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해당 종목 프로그램 운영 시간에만 일시적으로 사용하는 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Part time </a:t>
            </a: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형태로 확보가 가능함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marL="171450" indent="-171450"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itchFamily="2" charset="2"/>
              <a:buChar char="§"/>
            </a:pPr>
            <a:r>
              <a:rPr lang="ko-KR" altLang="en-US" sz="105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무료임대 형태로 확보하는 것을 권장</a:t>
            </a:r>
            <a:r>
              <a:rPr lang="ko-KR" altLang="en-US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함</a:t>
            </a:r>
            <a:r>
              <a:rPr lang="en-US" altLang="ko-KR" sz="1050" b="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endParaRPr lang="ko-KR" altLang="en-US" sz="1050" b="0" spc="-15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gray">
          <a:xfrm>
            <a:off x="1661838" y="4614265"/>
            <a:ext cx="144000" cy="232769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2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24" name="AutoShape 15"/>
          <p:cNvSpPr>
            <a:spLocks noChangeArrowheads="1"/>
          </p:cNvSpPr>
          <p:nvPr/>
        </p:nvSpPr>
        <p:spPr bwMode="gray">
          <a:xfrm>
            <a:off x="1661838" y="5433353"/>
            <a:ext cx="144000" cy="232769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3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25" name="AutoShape 15"/>
          <p:cNvSpPr>
            <a:spLocks noChangeArrowheads="1"/>
          </p:cNvSpPr>
          <p:nvPr/>
        </p:nvSpPr>
        <p:spPr bwMode="gray">
          <a:xfrm>
            <a:off x="1661838" y="3775745"/>
            <a:ext cx="144000" cy="232769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1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429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클럽하우스 구축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507882" y="1352151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회원들에게 다양한 편익을 제공하고 커뮤니티 활동 장소로 활용될 수 있는 클럽하우스를 반드시  조성해야 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84647" y="1988840"/>
            <a:ext cx="8932403" cy="4118043"/>
            <a:chOff x="484647" y="2290197"/>
            <a:chExt cx="8932403" cy="3947115"/>
          </a:xfrm>
        </p:grpSpPr>
        <p:sp>
          <p:nvSpPr>
            <p:cNvPr id="8" name="타원 7"/>
            <p:cNvSpPr/>
            <p:nvPr/>
          </p:nvSpPr>
          <p:spPr>
            <a:xfrm>
              <a:off x="1790965" y="2458372"/>
              <a:ext cx="2369947" cy="201973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>
                <a:tabLst>
                  <a:tab pos="180975" algn="l"/>
                </a:tabLst>
              </a:pPr>
              <a:endParaRPr lang="ko-KR" altLang="en-US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타원 8"/>
            <p:cNvSpPr/>
            <p:nvPr/>
          </p:nvSpPr>
          <p:spPr>
            <a:xfrm>
              <a:off x="1842677" y="2929207"/>
              <a:ext cx="821492" cy="7190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endParaRPr lang="ko-KR" altLang="en-US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2565192" y="2469440"/>
              <a:ext cx="821492" cy="7190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endParaRPr lang="ko-KR" altLang="en-US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1" name="타원 10"/>
            <p:cNvSpPr/>
            <p:nvPr/>
          </p:nvSpPr>
          <p:spPr>
            <a:xfrm>
              <a:off x="3289699" y="2929207"/>
              <a:ext cx="821492" cy="7190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endParaRPr lang="ko-KR" altLang="en-US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타원 11"/>
            <p:cNvSpPr/>
            <p:nvPr/>
          </p:nvSpPr>
          <p:spPr>
            <a:xfrm>
              <a:off x="3025659" y="3649913"/>
              <a:ext cx="821492" cy="7190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endParaRPr lang="ko-KR" altLang="en-US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" name="타원 12"/>
            <p:cNvSpPr/>
            <p:nvPr/>
          </p:nvSpPr>
          <p:spPr>
            <a:xfrm>
              <a:off x="2155376" y="3660981"/>
              <a:ext cx="821492" cy="7190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endParaRPr lang="ko-KR" altLang="en-US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434926" y="3291222"/>
              <a:ext cx="1060239" cy="294320"/>
            </a:xfrm>
            <a:prstGeom prst="rect">
              <a:avLst/>
            </a:prstGeom>
            <a:no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lnSpc>
                  <a:spcPct val="80000"/>
                </a:lnSpc>
              </a:pPr>
              <a:r>
                <a:rPr lang="ko-KR" altLang="en-US" sz="1300" i="1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클럽</a:t>
              </a:r>
              <a:r>
                <a:rPr lang="en-US" altLang="ko-KR" sz="1300" i="1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i="1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i="1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하우스</a:t>
              </a:r>
              <a:endParaRPr lang="en-US" altLang="ko-KR" sz="1300" i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842677" y="2918138"/>
              <a:ext cx="821492" cy="719021"/>
            </a:xfrm>
            <a:prstGeom prst="rect">
              <a:avLst/>
            </a:prstGeom>
            <a:no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pPr algn="ctr"/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유아 놀이방 및 기타 편익 시설 </a:t>
              </a: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565192" y="2447303"/>
              <a:ext cx="821492" cy="719021"/>
            </a:xfrm>
            <a:prstGeom prst="rect">
              <a:avLst/>
            </a:prstGeom>
            <a:no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pPr algn="ctr"/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사무실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285518" y="2918138"/>
              <a:ext cx="821492" cy="719021"/>
            </a:xfrm>
            <a:prstGeom prst="rect">
              <a:avLst/>
            </a:prstGeom>
            <a:no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pPr algn="ctr"/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회의실 및 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친목 도모 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공간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025659" y="3638845"/>
              <a:ext cx="821492" cy="719021"/>
            </a:xfrm>
            <a:prstGeom prst="rect">
              <a:avLst/>
            </a:prstGeom>
            <a:no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pPr algn="ctr"/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화장실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샤워실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탈의실  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2155376" y="3649913"/>
              <a:ext cx="821492" cy="719021"/>
            </a:xfrm>
            <a:prstGeom prst="rect">
              <a:avLst/>
            </a:prstGeom>
            <a:no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pPr algn="ctr"/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카페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테리아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매점</a:t>
              </a: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864768" y="2355021"/>
              <a:ext cx="180000" cy="180000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88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1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890461" y="2750857"/>
              <a:ext cx="180000" cy="180000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52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2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590409" y="3644952"/>
              <a:ext cx="180000" cy="180000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88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3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102800" y="3666334"/>
              <a:ext cx="180000" cy="180000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88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4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03611" y="2813812"/>
              <a:ext cx="180000" cy="180000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88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5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541121" y="2790849"/>
              <a:ext cx="4875929" cy="338554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82563" indent="-182563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Arial" pitchFamily="34" charset="0"/>
                <a:buChar char="•"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회원 등록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클럽 정보 공유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타 스포츠클럽과의 네트워크 구축 등 클럽 운영의 거점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·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창구 역할 </a:t>
              </a:r>
              <a:endPara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4541121" y="3214874"/>
              <a:ext cx="4875929" cy="169277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82563" indent="-182563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Arial" pitchFamily="34" charset="0"/>
                <a:buChar char="•"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회의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지도자 연수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문화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/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교양 프로그램 운영 시 활용</a:t>
              </a:r>
              <a:endPara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541121" y="4204880"/>
              <a:ext cx="4875929" cy="169277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82563" indent="-182563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Arial" pitchFamily="34" charset="0"/>
                <a:buChar char="•"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여성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영유아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회원의 스포츠클럽 이용의 편의성을 높이기 위한 시설 </a:t>
              </a: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541121" y="3493853"/>
              <a:ext cx="4875929" cy="169277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82563" indent="-182563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Arial" pitchFamily="34" charset="0"/>
                <a:buChar char="•"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스포츠클럽 활동에 필요한 부대시설</a:t>
              </a:r>
              <a:endParaRPr lang="en-US" altLang="ko-KR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541121" y="3790522"/>
              <a:ext cx="4875929" cy="338554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82563" indent="-182563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Arial" pitchFamily="34" charset="0"/>
                <a:buChar char="•"/>
              </a:pP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스포츠클럽 회원을 위한 간단한 </a:t>
              </a:r>
              <a:r>
                <a:rPr lang="ko-KR" altLang="en-US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식음료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판매 시설 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(</a:t>
              </a:r>
              <a:r>
                <a:rPr lang="ko-KR" altLang="en-US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클럽 수익 사업으로의 연계</a:t>
              </a:r>
              <a:r>
                <a:rPr lang="en-US" altLang="ko-KR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)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512574" y="2790217"/>
              <a:ext cx="172391" cy="221672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52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1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4512574" y="3176211"/>
              <a:ext cx="172391" cy="221672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52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2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512574" y="3498816"/>
              <a:ext cx="172391" cy="221672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52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3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512574" y="3816865"/>
              <a:ext cx="172391" cy="221672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52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4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4512574" y="4215440"/>
              <a:ext cx="172391" cy="221672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488" tIns="44450" rIns="115200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1588" algn="ctr" defTabSz="762000">
                <a:spcBef>
                  <a:spcPct val="35000"/>
                </a:spcBef>
                <a:buSzPct val="100000"/>
              </a:pPr>
              <a:r>
                <a:rPr lang="en-US" altLang="ko-KR" i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5</a:t>
              </a:r>
              <a:endParaRPr lang="ko-KR" altLang="en-US" i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35" name="직사각형 34"/>
            <p:cNvSpPr/>
            <p:nvPr/>
          </p:nvSpPr>
          <p:spPr bwMode="auto">
            <a:xfrm>
              <a:off x="488503" y="2345641"/>
              <a:ext cx="1079947" cy="213246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클럽하우스</a:t>
              </a:r>
              <a: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제공시설</a:t>
              </a:r>
              <a:endPara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4520952" y="2290197"/>
              <a:ext cx="4896098" cy="322687"/>
              <a:chOff x="4520952" y="2357933"/>
              <a:chExt cx="3672408" cy="322687"/>
            </a:xfrm>
          </p:grpSpPr>
          <p:sp>
            <p:nvSpPr>
              <p:cNvPr id="76" name="직사각형 75"/>
              <p:cNvSpPr/>
              <p:nvPr/>
            </p:nvSpPr>
            <p:spPr>
              <a:xfrm>
                <a:off x="4520952" y="2357933"/>
                <a:ext cx="3671961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200" i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시설 별 특성</a:t>
                </a:r>
                <a:endParaRPr lang="ko-KR" altLang="en-US" sz="1200" i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78" name="직선 연결선 77"/>
              <p:cNvCxnSpPr/>
              <p:nvPr/>
            </p:nvCxnSpPr>
            <p:spPr bwMode="auto">
              <a:xfrm flipV="1">
                <a:off x="4520952" y="2680620"/>
                <a:ext cx="3672408" cy="0"/>
              </a:xfrm>
              <a:prstGeom prst="line">
                <a:avLst/>
              </a:prstGeom>
              <a:solidFill>
                <a:schemeClr val="bg1"/>
              </a:solidFill>
              <a:ln w="317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7" name="직사각형 36"/>
            <p:cNvSpPr/>
            <p:nvPr/>
          </p:nvSpPr>
          <p:spPr bwMode="auto">
            <a:xfrm>
              <a:off x="484647" y="4725144"/>
              <a:ext cx="1079947" cy="151214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시설 별 확보방안</a:t>
              </a:r>
              <a:endPara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751292" y="5099759"/>
              <a:ext cx="1311214" cy="1015218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복합시설을 확보한 경우 체육시설과 동일한 공간에 클럽하우스 확보</a:t>
              </a:r>
              <a:endParaRPr lang="en-US" altLang="ko-KR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클럽하우스 확보가 가장 용이</a:t>
              </a:r>
            </a:p>
          </p:txBody>
        </p:sp>
        <p:grpSp>
          <p:nvGrpSpPr>
            <p:cNvPr id="39" name="그룹 46"/>
            <p:cNvGrpSpPr/>
            <p:nvPr/>
          </p:nvGrpSpPr>
          <p:grpSpPr>
            <a:xfrm>
              <a:off x="1788099" y="5238011"/>
              <a:ext cx="937664" cy="891048"/>
              <a:chOff x="601756" y="2937695"/>
              <a:chExt cx="1980000" cy="1980000"/>
            </a:xfrm>
          </p:grpSpPr>
          <p:sp>
            <p:nvSpPr>
              <p:cNvPr id="71" name="Oval 51" descr="넓은 상향 대각선"/>
              <p:cNvSpPr>
                <a:spLocks noChangeArrowheads="1"/>
              </p:cNvSpPr>
              <p:nvPr/>
            </p:nvSpPr>
            <p:spPr bwMode="auto">
              <a:xfrm>
                <a:off x="601756" y="2937695"/>
                <a:ext cx="1980000" cy="1980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270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  <a:effectLst/>
            </p:spPr>
            <p:txBody>
              <a:bodyPr wrap="none" lIns="73025" tIns="36512" rIns="73025" bIns="36512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0" kern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2" name="Oval 54"/>
              <p:cNvSpPr>
                <a:spLocks noChangeArrowheads="1"/>
              </p:cNvSpPr>
              <p:nvPr/>
            </p:nvSpPr>
            <p:spPr bwMode="auto">
              <a:xfrm>
                <a:off x="1164936" y="3980159"/>
                <a:ext cx="792000" cy="612000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8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B</a:t>
                </a:r>
                <a:endParaRPr kumimoji="0" lang="en-US" altLang="ko-KR" sz="8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3" name="Oval 56"/>
              <p:cNvSpPr>
                <a:spLocks noChangeArrowheads="1"/>
              </p:cNvSpPr>
              <p:nvPr/>
            </p:nvSpPr>
            <p:spPr bwMode="auto">
              <a:xfrm>
                <a:off x="1671360" y="3571963"/>
                <a:ext cx="792000" cy="612000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8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C</a:t>
                </a:r>
                <a:endParaRPr kumimoji="0" lang="ko-KR" altLang="en-US" sz="8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4" name="Oval 57"/>
              <p:cNvSpPr>
                <a:spLocks noChangeArrowheads="1"/>
              </p:cNvSpPr>
              <p:nvPr/>
            </p:nvSpPr>
            <p:spPr bwMode="auto">
              <a:xfrm>
                <a:off x="1154600" y="3127647"/>
                <a:ext cx="792000" cy="612000"/>
              </a:xfrm>
              <a:prstGeom prst="ellipse">
                <a:avLst/>
              </a:prstGeom>
              <a:solidFill>
                <a:srgbClr val="FFC000"/>
              </a:solidFill>
              <a:ln w="12700" algn="ctr">
                <a:solidFill>
                  <a:srgbClr val="C0000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srgbClr val="C00000"/>
                    </a:solidFill>
                    <a:latin typeface="맑은 고딕" pitchFamily="50" charset="-127"/>
                    <a:ea typeface="맑은 고딕" pitchFamily="50" charset="-127"/>
                  </a:rPr>
                  <a:t>클럽</a:t>
                </a:r>
                <a:endParaRPr lang="en-US" altLang="ko-KR" sz="800" kern="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srgbClr val="C00000"/>
                    </a:solidFill>
                    <a:latin typeface="맑은 고딕" pitchFamily="50" charset="-127"/>
                    <a:ea typeface="맑은 고딕" pitchFamily="50" charset="-127"/>
                  </a:rPr>
                  <a:t>하우스</a:t>
                </a:r>
                <a:endParaRPr kumimoji="0" lang="ko-KR" altLang="en-US" sz="800" kern="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5" name="Oval 58"/>
              <p:cNvSpPr>
                <a:spLocks noChangeArrowheads="1"/>
              </p:cNvSpPr>
              <p:nvPr/>
            </p:nvSpPr>
            <p:spPr bwMode="auto">
              <a:xfrm>
                <a:off x="645812" y="3549815"/>
                <a:ext cx="792000" cy="612000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8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kumimoji="0" lang="en-US" altLang="ko-KR" sz="8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A</a:t>
                </a:r>
                <a:endParaRPr kumimoji="0" lang="ko-KR" altLang="en-US" sz="8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40" name="Oval 51" descr="넓은 상향 대각선"/>
            <p:cNvSpPr>
              <a:spLocks noChangeArrowheads="1"/>
            </p:cNvSpPr>
            <p:nvPr/>
          </p:nvSpPr>
          <p:spPr bwMode="auto">
            <a:xfrm>
              <a:off x="1703587" y="4859797"/>
              <a:ext cx="2366874" cy="1359410"/>
            </a:xfrm>
            <a:prstGeom prst="rect">
              <a:avLst/>
            </a:prstGeom>
            <a:noFill/>
            <a:ln w="12700" algn="ctr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ffectLst/>
          </p:spPr>
          <p:txBody>
            <a:bodyPr wrap="none" lIns="73025" tIns="36512" rIns="73025" bIns="36512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0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5154627" y="5074595"/>
              <a:ext cx="1523517" cy="1015218"/>
            </a:xfrm>
            <a:prstGeom prst="rect">
              <a:avLst/>
            </a:prstGeom>
          </p:spPr>
          <p:txBody>
            <a:bodyPr wrap="square" tIns="0" rIns="72000" bIns="0">
              <a:spAutoFit/>
            </a:bodyPr>
            <a:lstStyle/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거점시설의 역할을 수행하는 클럽하우스의 지리적 위치 중요</a:t>
              </a:r>
              <a:endParaRPr lang="en-US" altLang="ko-KR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시설 내 클럽하우스를 설치하거나</a:t>
              </a:r>
              <a:r>
                <a:rPr lang="en-US" altLang="ko-KR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클럽하우스를 분리하여 설치</a:t>
              </a:r>
              <a:endParaRPr lang="en-US" altLang="ko-KR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42" name="Oval 51" descr="넓은 상향 대각선"/>
            <p:cNvSpPr>
              <a:spLocks noChangeArrowheads="1"/>
            </p:cNvSpPr>
            <p:nvPr/>
          </p:nvSpPr>
          <p:spPr bwMode="auto">
            <a:xfrm>
              <a:off x="4133752" y="4859797"/>
              <a:ext cx="2544391" cy="1377515"/>
            </a:xfrm>
            <a:prstGeom prst="rect">
              <a:avLst/>
            </a:prstGeom>
            <a:noFill/>
            <a:ln w="12700" algn="ctr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ffectLst/>
          </p:spPr>
          <p:txBody>
            <a:bodyPr wrap="none" lIns="73025" tIns="36512" rIns="73025" bIns="36512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0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43" name="그룹 74"/>
            <p:cNvGrpSpPr/>
            <p:nvPr/>
          </p:nvGrpSpPr>
          <p:grpSpPr>
            <a:xfrm>
              <a:off x="4213593" y="5525230"/>
              <a:ext cx="948645" cy="515684"/>
              <a:chOff x="4652360" y="3801960"/>
              <a:chExt cx="879061" cy="599502"/>
            </a:xfrm>
          </p:grpSpPr>
          <p:cxnSp>
            <p:nvCxnSpPr>
              <p:cNvPr id="64" name="꺾인 연결선 119"/>
              <p:cNvCxnSpPr>
                <a:stCxn id="69" idx="6"/>
                <a:endCxn id="65" idx="2"/>
              </p:cNvCxnSpPr>
              <p:nvPr/>
            </p:nvCxnSpPr>
            <p:spPr>
              <a:xfrm>
                <a:off x="4973201" y="3933122"/>
                <a:ext cx="76503" cy="23273"/>
              </a:xfrm>
              <a:prstGeom prst="straightConnector1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Oval 57"/>
              <p:cNvSpPr>
                <a:spLocks noChangeArrowheads="1"/>
              </p:cNvSpPr>
              <p:nvPr/>
            </p:nvSpPr>
            <p:spPr bwMode="auto">
              <a:xfrm>
                <a:off x="5049704" y="3801960"/>
                <a:ext cx="481717" cy="308869"/>
              </a:xfrm>
              <a:prstGeom prst="ellipse">
                <a:avLst/>
              </a:prstGeom>
              <a:solidFill>
                <a:srgbClr val="FFC000"/>
              </a:solidFill>
              <a:ln w="12700" algn="ctr">
                <a:solidFill>
                  <a:srgbClr val="C0000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srgbClr val="C00000"/>
                    </a:solidFill>
                    <a:latin typeface="맑은 고딕" pitchFamily="50" charset="-127"/>
                    <a:ea typeface="맑은 고딕" pitchFamily="50" charset="-127"/>
                  </a:rPr>
                  <a:t>클럽</a:t>
                </a:r>
                <a:endParaRPr lang="en-US" altLang="ko-KR" sz="800" kern="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srgbClr val="C00000"/>
                    </a:solidFill>
                    <a:latin typeface="맑은 고딕" pitchFamily="50" charset="-127"/>
                    <a:ea typeface="맑은 고딕" pitchFamily="50" charset="-127"/>
                  </a:rPr>
                  <a:t>하우스</a:t>
                </a:r>
              </a:p>
            </p:txBody>
          </p:sp>
          <p:cxnSp>
            <p:nvCxnSpPr>
              <p:cNvPr id="66" name="꺾인 연결선 119"/>
              <p:cNvCxnSpPr>
                <a:stCxn id="68" idx="7"/>
                <a:endCxn id="65" idx="3"/>
              </p:cNvCxnSpPr>
              <p:nvPr/>
            </p:nvCxnSpPr>
            <p:spPr>
              <a:xfrm flipV="1">
                <a:off x="4864547" y="4065596"/>
                <a:ext cx="255703" cy="198005"/>
              </a:xfrm>
              <a:prstGeom prst="straightConnector1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꺾인 연결선 119"/>
              <p:cNvCxnSpPr>
                <a:stCxn id="70" idx="0"/>
                <a:endCxn id="65" idx="4"/>
              </p:cNvCxnSpPr>
              <p:nvPr/>
            </p:nvCxnSpPr>
            <p:spPr>
              <a:xfrm flipH="1" flipV="1">
                <a:off x="5290563" y="4110829"/>
                <a:ext cx="33411" cy="145790"/>
              </a:xfrm>
              <a:prstGeom prst="straightConnector1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8" name="Oval 54"/>
              <p:cNvSpPr>
                <a:spLocks noChangeArrowheads="1"/>
              </p:cNvSpPr>
              <p:nvPr/>
            </p:nvSpPr>
            <p:spPr bwMode="auto">
              <a:xfrm>
                <a:off x="4652360" y="4242389"/>
                <a:ext cx="248593" cy="1448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B</a:t>
                </a:r>
                <a:endParaRPr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9" name="Oval 58"/>
              <p:cNvSpPr>
                <a:spLocks noChangeArrowheads="1"/>
              </p:cNvSpPr>
              <p:nvPr/>
            </p:nvSpPr>
            <p:spPr bwMode="auto">
              <a:xfrm>
                <a:off x="4724608" y="3860700"/>
                <a:ext cx="248593" cy="1448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A</a:t>
                </a:r>
                <a:endParaRPr kumimoji="0"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0" name="Oval 54"/>
              <p:cNvSpPr>
                <a:spLocks noChangeArrowheads="1"/>
              </p:cNvSpPr>
              <p:nvPr/>
            </p:nvSpPr>
            <p:spPr bwMode="auto">
              <a:xfrm>
                <a:off x="5199677" y="4256619"/>
                <a:ext cx="248593" cy="1448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C</a:t>
                </a:r>
                <a:endParaRPr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4" name="그룹 119"/>
            <p:cNvGrpSpPr/>
            <p:nvPr/>
          </p:nvGrpSpPr>
          <p:grpSpPr>
            <a:xfrm>
              <a:off x="6827758" y="5364480"/>
              <a:ext cx="1022176" cy="769472"/>
              <a:chOff x="7863528" y="723900"/>
              <a:chExt cx="1357773" cy="1076987"/>
            </a:xfrm>
          </p:grpSpPr>
          <p:grpSp>
            <p:nvGrpSpPr>
              <p:cNvPr id="50" name="그룹 118"/>
              <p:cNvGrpSpPr/>
              <p:nvPr/>
            </p:nvGrpSpPr>
            <p:grpSpPr>
              <a:xfrm>
                <a:off x="7899272" y="942089"/>
                <a:ext cx="941823" cy="803327"/>
                <a:chOff x="7426108" y="942089"/>
                <a:chExt cx="1414989" cy="1312156"/>
              </a:xfrm>
            </p:grpSpPr>
            <p:sp>
              <p:nvSpPr>
                <p:cNvPr id="59" name="Oval 51" descr="넓은 상향 대각선"/>
                <p:cNvSpPr>
                  <a:spLocks noChangeArrowheads="1"/>
                </p:cNvSpPr>
                <p:nvPr/>
              </p:nvSpPr>
              <p:spPr bwMode="auto">
                <a:xfrm rot="21038969">
                  <a:off x="7426108" y="942089"/>
                  <a:ext cx="1414989" cy="1312156"/>
                </a:xfrm>
                <a:prstGeom prst="ellipse">
                  <a:avLst/>
                </a:prstGeom>
                <a:noFill/>
                <a:ln w="28575" algn="ctr">
                  <a:solidFill>
                    <a:schemeClr val="tx1">
                      <a:lumMod val="50000"/>
                      <a:lumOff val="50000"/>
                    </a:schemeClr>
                  </a:solidFill>
                  <a:round/>
                  <a:headEnd/>
                  <a:tailEnd/>
                </a:ln>
                <a:effectLst/>
              </p:spPr>
              <p:txBody>
                <a:bodyPr wrap="none" lIns="73025" tIns="36512" rIns="73025" bIns="36512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sz="1050" b="0" kern="0" smtClean="0">
                    <a:solidFill>
                      <a:sysClr val="windowText" lastClr="000000"/>
                    </a:solidFill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cxnSp>
              <p:nvCxnSpPr>
                <p:cNvPr id="60" name="꺾인 연결선 119"/>
                <p:cNvCxnSpPr>
                  <a:stCxn id="52" idx="6"/>
                  <a:endCxn id="57" idx="1"/>
                </p:cNvCxnSpPr>
                <p:nvPr/>
              </p:nvCxnSpPr>
              <p:spPr>
                <a:xfrm flipH="1">
                  <a:off x="7882442" y="1072564"/>
                  <a:ext cx="13662" cy="322365"/>
                </a:xfrm>
                <a:prstGeom prst="straightConnector1">
                  <a:avLst/>
                </a:prstGeom>
                <a:ln w="1905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꺾인 연결선 119"/>
                <p:cNvCxnSpPr>
                  <a:stCxn id="51" idx="7"/>
                  <a:endCxn id="57" idx="3"/>
                </p:cNvCxnSpPr>
                <p:nvPr/>
              </p:nvCxnSpPr>
              <p:spPr>
                <a:xfrm flipV="1">
                  <a:off x="7809525" y="1795628"/>
                  <a:ext cx="72917" cy="41268"/>
                </a:xfrm>
                <a:prstGeom prst="straightConnector1">
                  <a:avLst/>
                </a:prstGeom>
                <a:ln w="1905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꺾인 연결선 119"/>
                <p:cNvCxnSpPr>
                  <a:stCxn id="57" idx="6"/>
                  <a:endCxn id="53" idx="1"/>
                </p:cNvCxnSpPr>
                <p:nvPr/>
              </p:nvCxnSpPr>
              <p:spPr>
                <a:xfrm>
                  <a:off x="8428028" y="1595278"/>
                  <a:ext cx="121462" cy="3532"/>
                </a:xfrm>
                <a:prstGeom prst="straightConnector1">
                  <a:avLst/>
                </a:prstGeom>
                <a:ln w="1905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꺾인 연결선 119"/>
                <p:cNvCxnSpPr>
                  <a:stCxn id="57" idx="5"/>
                  <a:endCxn id="58" idx="1"/>
                </p:cNvCxnSpPr>
                <p:nvPr/>
              </p:nvCxnSpPr>
              <p:spPr>
                <a:xfrm>
                  <a:off x="8334420" y="1795628"/>
                  <a:ext cx="70045" cy="119567"/>
                </a:xfrm>
                <a:prstGeom prst="straightConnector1">
                  <a:avLst/>
                </a:prstGeom>
                <a:ln w="1905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Oval 54"/>
              <p:cNvSpPr>
                <a:spLocks noChangeArrowheads="1"/>
              </p:cNvSpPr>
              <p:nvPr/>
            </p:nvSpPr>
            <p:spPr bwMode="auto">
              <a:xfrm>
                <a:off x="7863528" y="1444776"/>
                <a:ext cx="340866" cy="30817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B</a:t>
                </a:r>
                <a:endParaRPr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2" name="Oval 58"/>
              <p:cNvSpPr>
                <a:spLocks noChangeArrowheads="1"/>
              </p:cNvSpPr>
              <p:nvPr/>
            </p:nvSpPr>
            <p:spPr bwMode="auto">
              <a:xfrm>
                <a:off x="7871238" y="867880"/>
                <a:ext cx="340866" cy="30817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kumimoji="0"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A</a:t>
                </a:r>
                <a:endParaRPr kumimoji="0"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3" name="Oval 41"/>
              <p:cNvSpPr>
                <a:spLocks noChangeArrowheads="1"/>
              </p:cNvSpPr>
              <p:nvPr/>
            </p:nvSpPr>
            <p:spPr bwMode="auto">
              <a:xfrm flipV="1">
                <a:off x="8548465" y="723900"/>
                <a:ext cx="672836" cy="726664"/>
              </a:xfrm>
              <a:prstGeom prst="ellipse">
                <a:avLst/>
              </a:prstGeom>
              <a:solidFill>
                <a:schemeClr val="bg1"/>
              </a:solidFill>
              <a:ln w="28575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  <a:effectLst/>
            </p:spPr>
            <p:txBody>
              <a:bodyPr wrap="none" lIns="73025" tIns="36512" rIns="73025" bIns="36512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050" kern="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4" name="Oval 54"/>
              <p:cNvSpPr>
                <a:spLocks noChangeArrowheads="1"/>
              </p:cNvSpPr>
              <p:nvPr/>
            </p:nvSpPr>
            <p:spPr bwMode="auto">
              <a:xfrm>
                <a:off x="8703735" y="1114208"/>
                <a:ext cx="309628" cy="24882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F</a:t>
                </a:r>
                <a:endParaRPr kumimoji="0" lang="en-US" altLang="ko-KR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5" name="Oval 56"/>
              <p:cNvSpPr>
                <a:spLocks noChangeArrowheads="1"/>
              </p:cNvSpPr>
              <p:nvPr/>
            </p:nvSpPr>
            <p:spPr bwMode="auto">
              <a:xfrm>
                <a:off x="8884883" y="905566"/>
                <a:ext cx="309628" cy="24882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kumimoji="0"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E</a:t>
                </a:r>
                <a:endParaRPr kumimoji="0"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6" name="Oval 58"/>
              <p:cNvSpPr>
                <a:spLocks noChangeArrowheads="1"/>
              </p:cNvSpPr>
              <p:nvPr/>
            </p:nvSpPr>
            <p:spPr bwMode="auto">
              <a:xfrm>
                <a:off x="8574343" y="875288"/>
                <a:ext cx="309628" cy="24882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kumimoji="0"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관</a:t>
                </a:r>
              </a:p>
            </p:txBody>
          </p:sp>
          <p:sp>
            <p:nvSpPr>
              <p:cNvPr id="57" name="Oval 57"/>
              <p:cNvSpPr>
                <a:spLocks noChangeArrowheads="1"/>
              </p:cNvSpPr>
              <p:nvPr/>
            </p:nvSpPr>
            <p:spPr bwMode="auto">
              <a:xfrm>
                <a:off x="8140704" y="1168519"/>
                <a:ext cx="425450" cy="346930"/>
              </a:xfrm>
              <a:prstGeom prst="ellipse">
                <a:avLst/>
              </a:prstGeom>
              <a:solidFill>
                <a:srgbClr val="FFC000"/>
              </a:solidFill>
              <a:ln w="12700" algn="ctr">
                <a:solidFill>
                  <a:srgbClr val="C0000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srgbClr val="C00000"/>
                    </a:solidFill>
                    <a:latin typeface="맑은 고딕" pitchFamily="50" charset="-127"/>
                    <a:ea typeface="맑은 고딕" pitchFamily="50" charset="-127"/>
                  </a:rPr>
                  <a:t>클럽</a:t>
                </a:r>
                <a:endParaRPr lang="en-US" altLang="ko-KR" sz="800" kern="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800" kern="0" dirty="0" smtClean="0">
                    <a:solidFill>
                      <a:srgbClr val="C00000"/>
                    </a:solidFill>
                    <a:latin typeface="맑은 고딕" pitchFamily="50" charset="-127"/>
                    <a:ea typeface="맑은 고딕" pitchFamily="50" charset="-127"/>
                  </a:rPr>
                  <a:t>하우스</a:t>
                </a:r>
              </a:p>
            </p:txBody>
          </p:sp>
          <p:sp>
            <p:nvSpPr>
              <p:cNvPr id="58" name="Oval 54"/>
              <p:cNvSpPr>
                <a:spLocks noChangeArrowheads="1"/>
              </p:cNvSpPr>
              <p:nvPr/>
            </p:nvSpPr>
            <p:spPr bwMode="auto">
              <a:xfrm>
                <a:off x="8500552" y="1492712"/>
                <a:ext cx="340866" cy="30817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 wrap="none" lIns="0" tIns="0" rIns="0" bIns="0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시설</a:t>
                </a:r>
                <a:r>
                  <a:rPr lang="en-US" altLang="ko-KR" sz="700" kern="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C</a:t>
                </a:r>
                <a:endParaRPr lang="ko-KR" altLang="en-US" sz="70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45" name="Oval 51" descr="넓은 상향 대각선"/>
            <p:cNvSpPr>
              <a:spLocks noChangeArrowheads="1"/>
            </p:cNvSpPr>
            <p:nvPr/>
          </p:nvSpPr>
          <p:spPr bwMode="auto">
            <a:xfrm>
              <a:off x="6756144" y="4859797"/>
              <a:ext cx="2660309" cy="1377515"/>
            </a:xfrm>
            <a:prstGeom prst="rect">
              <a:avLst/>
            </a:prstGeom>
            <a:noFill/>
            <a:ln w="12700" algn="ctr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ffectLst/>
          </p:spPr>
          <p:txBody>
            <a:bodyPr wrap="none" lIns="73025" tIns="36512" rIns="73025" bIns="36512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0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7881230" y="5033412"/>
              <a:ext cx="1511990" cy="1101011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Clr>
                  <a:prstClr val="black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확보 가능한 시설은</a:t>
              </a:r>
              <a:r>
                <a:rPr lang="en-US" altLang="ko-KR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lang="ko-KR" altLang="en-US" spc="-1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근린공원내</a:t>
              </a: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관리사무소</a:t>
              </a:r>
              <a:r>
                <a:rPr lang="en-US" altLang="ko-KR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지역 내 학교의 여유공간</a:t>
              </a:r>
              <a:r>
                <a:rPr lang="en-US" altLang="ko-KR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</a:t>
              </a: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지역 내 빈 점포 저가 임대 및 </a:t>
              </a:r>
              <a:r>
                <a:rPr lang="ko-KR" altLang="en-US" spc="-1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지자체</a:t>
              </a:r>
              <a:r>
                <a:rPr lang="ko-KR" altLang="en-US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건물의 유휴공간 활용 가능</a:t>
              </a:r>
              <a:r>
                <a:rPr lang="en-US" altLang="ko-KR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2144688" y="4725144"/>
              <a:ext cx="1295780" cy="26930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50" kern="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복합시설형</a:t>
              </a:r>
              <a:r>
                <a:rPr lang="ko-KR" altLang="en-US" sz="11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lang="ko-KR" altLang="en-US" sz="1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4637809" y="4725144"/>
              <a:ext cx="1319672" cy="26930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50" kern="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분산시설형</a:t>
              </a:r>
              <a:r>
                <a:rPr lang="ko-KR" altLang="en-US" sz="11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lang="ko-KR" altLang="en-US" sz="1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7185248" y="4725144"/>
              <a:ext cx="1418852" cy="26930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50" kern="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혼합시설형</a:t>
              </a:r>
              <a:r>
                <a:rPr lang="ko-KR" altLang="en-US" sz="11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lang="ko-KR" altLang="en-US" sz="1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0589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439991" y="4868635"/>
            <a:ext cx="8904290" cy="1205874"/>
            <a:chOff x="484914" y="2486384"/>
            <a:chExt cx="8904290" cy="1077069"/>
          </a:xfrm>
        </p:grpSpPr>
        <p:sp>
          <p:nvSpPr>
            <p:cNvPr id="7" name="직사각형 6"/>
            <p:cNvSpPr/>
            <p:nvPr/>
          </p:nvSpPr>
          <p:spPr>
            <a:xfrm>
              <a:off x="484914" y="2486384"/>
              <a:ext cx="1083536" cy="107706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연계 기관</a:t>
              </a:r>
              <a:endPara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8" name="그룹 7"/>
            <p:cNvGrpSpPr/>
            <p:nvPr/>
          </p:nvGrpSpPr>
          <p:grpSpPr>
            <a:xfrm>
              <a:off x="1701241" y="3264950"/>
              <a:ext cx="1014054" cy="298503"/>
              <a:chOff x="1701241" y="2920989"/>
              <a:chExt cx="1014054" cy="216000"/>
            </a:xfrm>
          </p:grpSpPr>
          <p:sp>
            <p:nvSpPr>
              <p:cNvPr id="24" name="직사각형 23"/>
              <p:cNvSpPr/>
              <p:nvPr/>
            </p:nvSpPr>
            <p:spPr bwMode="auto">
              <a:xfrm>
                <a:off x="1701241" y="2920989"/>
                <a:ext cx="1014054" cy="216000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직장</a:t>
                </a:r>
                <a:endParaRPr lang="ko-KR" altLang="en-US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AutoShape 15"/>
              <p:cNvSpPr>
                <a:spLocks noChangeArrowheads="1"/>
              </p:cNvSpPr>
              <p:nvPr/>
            </p:nvSpPr>
            <p:spPr bwMode="gray">
              <a:xfrm>
                <a:off x="1706056" y="2924407"/>
                <a:ext cx="144000" cy="1531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3</a:t>
                </a:r>
                <a:endParaRPr lang="ko-KR" altLang="en-US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493659" y="2486384"/>
              <a:ext cx="3379841" cy="687785"/>
              <a:chOff x="493659" y="2486384"/>
              <a:chExt cx="3379841" cy="687785"/>
            </a:xfrm>
          </p:grpSpPr>
          <p:sp>
            <p:nvSpPr>
              <p:cNvPr id="11" name="AutoShape 15"/>
              <p:cNvSpPr>
                <a:spLocks noChangeArrowheads="1"/>
              </p:cNvSpPr>
              <p:nvPr/>
            </p:nvSpPr>
            <p:spPr bwMode="gray">
              <a:xfrm>
                <a:off x="493659" y="2496938"/>
                <a:ext cx="144000" cy="238974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3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  <p:grpSp>
            <p:nvGrpSpPr>
              <p:cNvPr id="12" name="그룹 11"/>
              <p:cNvGrpSpPr/>
              <p:nvPr/>
            </p:nvGrpSpPr>
            <p:grpSpPr>
              <a:xfrm>
                <a:off x="1701241" y="2486384"/>
                <a:ext cx="1014054" cy="298503"/>
                <a:chOff x="1712980" y="2348880"/>
                <a:chExt cx="1014054" cy="216000"/>
              </a:xfrm>
            </p:grpSpPr>
            <p:sp>
              <p:nvSpPr>
                <p:cNvPr id="22" name="직사각형 21"/>
                <p:cNvSpPr/>
                <p:nvPr/>
              </p:nvSpPr>
              <p:spPr bwMode="auto">
                <a:xfrm>
                  <a:off x="1712980" y="2348880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지역사회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3" name="AutoShape 15"/>
                <p:cNvSpPr>
                  <a:spLocks noChangeArrowheads="1"/>
                </p:cNvSpPr>
                <p:nvPr/>
              </p:nvSpPr>
              <p:spPr bwMode="gray">
                <a:xfrm>
                  <a:off x="1717795" y="2352298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1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13" name="그룹 12"/>
              <p:cNvGrpSpPr/>
              <p:nvPr/>
            </p:nvGrpSpPr>
            <p:grpSpPr>
              <a:xfrm>
                <a:off x="1701241" y="2875666"/>
                <a:ext cx="1014054" cy="298503"/>
                <a:chOff x="1712980" y="2636912"/>
                <a:chExt cx="1014054" cy="216000"/>
              </a:xfrm>
            </p:grpSpPr>
            <p:sp>
              <p:nvSpPr>
                <p:cNvPr id="20" name="직사각형 19"/>
                <p:cNvSpPr/>
                <p:nvPr/>
              </p:nvSpPr>
              <p:spPr bwMode="auto">
                <a:xfrm>
                  <a:off x="1712980" y="2636912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학교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1" name="AutoShape 15"/>
                <p:cNvSpPr>
                  <a:spLocks noChangeArrowheads="1"/>
                </p:cNvSpPr>
                <p:nvPr/>
              </p:nvSpPr>
              <p:spPr bwMode="gray">
                <a:xfrm>
                  <a:off x="1717795" y="2640330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2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14" name="그룹 13"/>
              <p:cNvGrpSpPr/>
              <p:nvPr/>
            </p:nvGrpSpPr>
            <p:grpSpPr>
              <a:xfrm>
                <a:off x="2859446" y="2486384"/>
                <a:ext cx="1014054" cy="298503"/>
                <a:chOff x="1701241" y="3209021"/>
                <a:chExt cx="1014054" cy="216000"/>
              </a:xfrm>
            </p:grpSpPr>
            <p:sp>
              <p:nvSpPr>
                <p:cNvPr id="18" name="직사각형 17"/>
                <p:cNvSpPr/>
                <p:nvPr/>
              </p:nvSpPr>
              <p:spPr bwMode="auto">
                <a:xfrm>
                  <a:off x="1701241" y="3209021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가정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9" name="AutoShape 15"/>
                <p:cNvSpPr>
                  <a:spLocks noChangeArrowheads="1"/>
                </p:cNvSpPr>
                <p:nvPr/>
              </p:nvSpPr>
              <p:spPr bwMode="gray">
                <a:xfrm>
                  <a:off x="1706056" y="3212439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4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15" name="그룹 14"/>
              <p:cNvGrpSpPr/>
              <p:nvPr/>
            </p:nvGrpSpPr>
            <p:grpSpPr>
              <a:xfrm>
                <a:off x="2859446" y="2875665"/>
                <a:ext cx="1014054" cy="298503"/>
                <a:chOff x="1721107" y="3475631"/>
                <a:chExt cx="1014054" cy="216000"/>
              </a:xfrm>
            </p:grpSpPr>
            <p:sp>
              <p:nvSpPr>
                <p:cNvPr id="16" name="직사각형 15"/>
                <p:cNvSpPr/>
                <p:nvPr/>
              </p:nvSpPr>
              <p:spPr bwMode="auto">
                <a:xfrm>
                  <a:off x="1721107" y="3475631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복지시설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7" name="AutoShape 15"/>
                <p:cNvSpPr>
                  <a:spLocks noChangeArrowheads="1"/>
                </p:cNvSpPr>
                <p:nvPr/>
              </p:nvSpPr>
              <p:spPr bwMode="gray">
                <a:xfrm>
                  <a:off x="1725922" y="3479049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5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</p:grpSp>
        <p:sp>
          <p:nvSpPr>
            <p:cNvPr id="10" name="Text Box 4"/>
            <p:cNvSpPr txBox="1">
              <a:spLocks noChangeArrowheads="1"/>
            </p:cNvSpPr>
            <p:nvPr/>
          </p:nvSpPr>
          <p:spPr bwMode="gray">
            <a:xfrm>
              <a:off x="3944887" y="2513838"/>
              <a:ext cx="5444317" cy="879685"/>
            </a:xfrm>
            <a:prstGeom prst="rect">
              <a:avLst/>
            </a:prstGeom>
            <a:noFill/>
            <a:ln w="14351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171450" indent="-171450" fontAlgn="auto" latinLnBrk="0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  <a:defRPr/>
              </a:pPr>
              <a:r>
                <a:rPr lang="ko-KR" altLang="en-US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지역커뮤니티의 場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으로서 </a:t>
              </a:r>
              <a:r>
                <a:rPr lang="ko-KR" altLang="en-US" sz="1200" b="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스포츠클럽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활용을 위한 프로그램 다양성 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확보</a:t>
              </a:r>
              <a:endParaRPr lang="en-US" altLang="ko-KR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 fontAlgn="auto" latinLnBrk="0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  <a:defRPr/>
              </a:pPr>
              <a:r>
                <a:rPr lang="ko-KR" altLang="en-US" sz="120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가족이 함께 참여할 수 있는 가족 프로그램 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운영 필요</a:t>
              </a:r>
              <a:endPara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 fontAlgn="auto" latinLnBrk="0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  <a:defRPr/>
              </a:pPr>
              <a:r>
                <a:rPr lang="ko-KR" altLang="en-US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지역 내 학교</a:t>
              </a:r>
              <a:r>
                <a:rPr lang="en-US" altLang="ko-KR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직장 스포츠 </a:t>
              </a:r>
              <a:r>
                <a:rPr lang="ko-KR" altLang="en-US" sz="120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클럽</a:t>
              </a:r>
              <a:r>
                <a:rPr lang="en-US" altLang="ko-KR" sz="120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복지시설과의 </a:t>
              </a:r>
              <a:r>
                <a:rPr lang="ko-KR" altLang="en-US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연계 프로그램을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통한 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스포츠클럽의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활동 영역 확대 </a:t>
              </a:r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454636" y="2030725"/>
            <a:ext cx="1083536" cy="1246173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종목 유형</a:t>
            </a:r>
            <a:endParaRPr lang="ko-KR" altLang="en-US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15"/>
          <p:cNvSpPr>
            <a:spLocks noChangeArrowheads="1"/>
          </p:cNvSpPr>
          <p:nvPr/>
        </p:nvSpPr>
        <p:spPr bwMode="gray">
          <a:xfrm>
            <a:off x="454636" y="2033165"/>
            <a:ext cx="144000" cy="267524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1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1678772" y="2046391"/>
            <a:ext cx="2172259" cy="249938"/>
            <a:chOff x="1712980" y="2353142"/>
            <a:chExt cx="2172259" cy="159892"/>
          </a:xfrm>
        </p:grpSpPr>
        <p:sp>
          <p:nvSpPr>
            <p:cNvPr id="47" name="직사각형 46"/>
            <p:cNvSpPr/>
            <p:nvPr/>
          </p:nvSpPr>
          <p:spPr bwMode="auto">
            <a:xfrm>
              <a:off x="1712980" y="2355939"/>
              <a:ext cx="2172259" cy="157095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올림픽 정식 종목</a:t>
              </a:r>
              <a:endParaRPr lang="ko-KR" altLang="en-US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AutoShape 15"/>
            <p:cNvSpPr>
              <a:spLocks noChangeArrowheads="1"/>
            </p:cNvSpPr>
            <p:nvPr/>
          </p:nvSpPr>
          <p:spPr bwMode="gray">
            <a:xfrm>
              <a:off x="1717795" y="2353142"/>
              <a:ext cx="144000" cy="10807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1</a:t>
              </a:r>
              <a:endParaRPr lang="ko-KR" altLang="en-US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1678772" y="2373908"/>
            <a:ext cx="2172259" cy="249952"/>
            <a:chOff x="1712980" y="2641176"/>
            <a:chExt cx="2172259" cy="159902"/>
          </a:xfrm>
        </p:grpSpPr>
        <p:sp>
          <p:nvSpPr>
            <p:cNvPr id="45" name="직사각형 44"/>
            <p:cNvSpPr/>
            <p:nvPr/>
          </p:nvSpPr>
          <p:spPr bwMode="auto">
            <a:xfrm>
              <a:off x="1712980" y="2643978"/>
              <a:ext cx="2172259" cy="157100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아시안 게임 종목</a:t>
              </a:r>
              <a:endParaRPr lang="ko-KR" altLang="en-US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6" name="AutoShape 15"/>
            <p:cNvSpPr>
              <a:spLocks noChangeArrowheads="1"/>
            </p:cNvSpPr>
            <p:nvPr/>
          </p:nvSpPr>
          <p:spPr bwMode="gray">
            <a:xfrm>
              <a:off x="1717795" y="2641176"/>
              <a:ext cx="144000" cy="10807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2</a:t>
              </a:r>
              <a:endParaRPr lang="ko-KR" altLang="en-US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1678772" y="3020631"/>
            <a:ext cx="2172259" cy="249945"/>
            <a:chOff x="1701241" y="2925253"/>
            <a:chExt cx="2172259" cy="159897"/>
          </a:xfrm>
        </p:grpSpPr>
        <p:sp>
          <p:nvSpPr>
            <p:cNvPr id="43" name="직사각형 42"/>
            <p:cNvSpPr/>
            <p:nvPr/>
          </p:nvSpPr>
          <p:spPr bwMode="auto">
            <a:xfrm>
              <a:off x="1701241" y="2928050"/>
              <a:ext cx="2172259" cy="157100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기타 대한체육회 회원 종목</a:t>
              </a:r>
              <a:endParaRPr lang="ko-KR" altLang="en-US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AutoShape 15"/>
            <p:cNvSpPr>
              <a:spLocks noChangeArrowheads="1"/>
            </p:cNvSpPr>
            <p:nvPr/>
          </p:nvSpPr>
          <p:spPr bwMode="gray">
            <a:xfrm>
              <a:off x="1706056" y="2925253"/>
              <a:ext cx="144000" cy="10807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3</a:t>
              </a:r>
              <a:endParaRPr lang="ko-KR" altLang="en-US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</p:grpSp>
      <p:sp>
        <p:nvSpPr>
          <p:cNvPr id="30" name="Text Box 4"/>
          <p:cNvSpPr txBox="1">
            <a:spLocks noChangeArrowheads="1"/>
          </p:cNvSpPr>
          <p:nvPr/>
        </p:nvSpPr>
        <p:spPr bwMode="gray">
          <a:xfrm>
            <a:off x="3911019" y="2024063"/>
            <a:ext cx="5444317" cy="1354217"/>
          </a:xfrm>
          <a:prstGeom prst="rect">
            <a:avLst/>
          </a:prstGeom>
          <a:noFill/>
          <a:ln w="14351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indent="-171450" fontAlgn="auto" latinLnBrk="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경기형</a:t>
            </a:r>
            <a:r>
              <a:rPr lang="en-US" altLang="ko-KR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단체 종목을 주로 운영하되 </a:t>
            </a:r>
            <a:r>
              <a:rPr lang="ko-KR" altLang="en-US" sz="1200" kern="0" spc="-15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비경쟁형</a:t>
            </a: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운동</a:t>
            </a:r>
            <a:r>
              <a:rPr lang="en-US" altLang="ko-KR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개인운동 종목도 지역주민 수요에 맞추어 진행</a:t>
            </a:r>
            <a:r>
              <a:rPr lang="en-US" altLang="ko-KR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fontAlgn="auto" latinLnBrk="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기존 종목에만 한정되는 것이 아닌 다양한 계층</a:t>
            </a:r>
            <a:r>
              <a:rPr lang="en-US" altLang="ko-KR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연령층을 확보할 수 있는 방향으로 종목 및 프로그램 설정 필요</a:t>
            </a:r>
            <a:endParaRPr lang="en-US" altLang="ko-KR" sz="12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fontAlgn="auto" latinLnBrk="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대한체육회 가맹 회원단체 종목이 아닌 경우에도 종목 운영은 가능하나</a:t>
            </a:r>
            <a:r>
              <a:rPr lang="en-US" altLang="ko-KR" sz="120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기금을 통한 운영은 불가능하며 공모 신청 시 최소 운영 종목에도 미포함</a:t>
            </a:r>
            <a:endParaRPr lang="en-US" altLang="ko-KR" sz="120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454636" y="3396177"/>
            <a:ext cx="8712522" cy="1266920"/>
            <a:chOff x="488504" y="4791644"/>
            <a:chExt cx="8712522" cy="869604"/>
          </a:xfrm>
        </p:grpSpPr>
        <p:sp>
          <p:nvSpPr>
            <p:cNvPr id="50" name="직사각형 49"/>
            <p:cNvSpPr/>
            <p:nvPr/>
          </p:nvSpPr>
          <p:spPr>
            <a:xfrm>
              <a:off x="488504" y="4797248"/>
              <a:ext cx="1083536" cy="864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회원 대상</a:t>
              </a:r>
              <a:endPara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1" name="AutoShape 15"/>
            <p:cNvSpPr>
              <a:spLocks noChangeArrowheads="1"/>
            </p:cNvSpPr>
            <p:nvPr/>
          </p:nvSpPr>
          <p:spPr bwMode="gray">
            <a:xfrm>
              <a:off x="488504" y="4791644"/>
              <a:ext cx="144000" cy="191721"/>
            </a:xfrm>
            <a:prstGeom prst="rect">
              <a:avLst/>
            </a:prstGeom>
            <a:solidFill>
              <a:schemeClr val="tx1"/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2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grpSp>
          <p:nvGrpSpPr>
            <p:cNvPr id="52" name="그룹 51"/>
            <p:cNvGrpSpPr/>
            <p:nvPr/>
          </p:nvGrpSpPr>
          <p:grpSpPr>
            <a:xfrm>
              <a:off x="1712640" y="4815250"/>
              <a:ext cx="2172259" cy="845998"/>
              <a:chOff x="1712640" y="4815250"/>
              <a:chExt cx="2172259" cy="713565"/>
            </a:xfrm>
          </p:grpSpPr>
          <p:grpSp>
            <p:nvGrpSpPr>
              <p:cNvPr id="54" name="그룹 53"/>
              <p:cNvGrpSpPr/>
              <p:nvPr/>
            </p:nvGrpSpPr>
            <p:grpSpPr>
              <a:xfrm>
                <a:off x="1712640" y="4815250"/>
                <a:ext cx="1014054" cy="196897"/>
                <a:chOff x="1712980" y="2348880"/>
                <a:chExt cx="1014054" cy="216000"/>
              </a:xfrm>
            </p:grpSpPr>
            <p:sp>
              <p:nvSpPr>
                <p:cNvPr id="70" name="직사각형 69"/>
                <p:cNvSpPr/>
                <p:nvPr/>
              </p:nvSpPr>
              <p:spPr bwMode="auto">
                <a:xfrm>
                  <a:off x="1712980" y="2348880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유아</a:t>
                  </a:r>
                  <a:r>
                    <a:rPr lang="en-US" altLang="ko-KR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</a:t>
                  </a:r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아동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1" name="AutoShape 15"/>
                <p:cNvSpPr>
                  <a:spLocks noChangeArrowheads="1"/>
                </p:cNvSpPr>
                <p:nvPr/>
              </p:nvSpPr>
              <p:spPr bwMode="gray">
                <a:xfrm>
                  <a:off x="1717795" y="2352298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1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55" name="그룹 54"/>
              <p:cNvGrpSpPr/>
              <p:nvPr/>
            </p:nvGrpSpPr>
            <p:grpSpPr>
              <a:xfrm>
                <a:off x="1712640" y="5072026"/>
                <a:ext cx="1014054" cy="196897"/>
                <a:chOff x="1712980" y="2636912"/>
                <a:chExt cx="1014054" cy="216000"/>
              </a:xfrm>
            </p:grpSpPr>
            <p:sp>
              <p:nvSpPr>
                <p:cNvPr id="68" name="직사각형 67"/>
                <p:cNvSpPr/>
                <p:nvPr/>
              </p:nvSpPr>
              <p:spPr bwMode="auto">
                <a:xfrm>
                  <a:off x="1712980" y="2636912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청소년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9" name="AutoShape 15"/>
                <p:cNvSpPr>
                  <a:spLocks noChangeArrowheads="1"/>
                </p:cNvSpPr>
                <p:nvPr/>
              </p:nvSpPr>
              <p:spPr bwMode="gray">
                <a:xfrm>
                  <a:off x="1717795" y="2640330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2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56" name="그룹 55"/>
              <p:cNvGrpSpPr/>
              <p:nvPr/>
            </p:nvGrpSpPr>
            <p:grpSpPr>
              <a:xfrm>
                <a:off x="1712640" y="5328802"/>
                <a:ext cx="1014054" cy="196897"/>
                <a:chOff x="1701241" y="2920989"/>
                <a:chExt cx="1014054" cy="216000"/>
              </a:xfrm>
            </p:grpSpPr>
            <p:sp>
              <p:nvSpPr>
                <p:cNvPr id="66" name="직사각형 65"/>
                <p:cNvSpPr/>
                <p:nvPr/>
              </p:nvSpPr>
              <p:spPr bwMode="auto">
                <a:xfrm>
                  <a:off x="1701241" y="2920989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성인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7" name="AutoShape 15"/>
                <p:cNvSpPr>
                  <a:spLocks noChangeArrowheads="1"/>
                </p:cNvSpPr>
                <p:nvPr/>
              </p:nvSpPr>
              <p:spPr bwMode="gray">
                <a:xfrm>
                  <a:off x="1706056" y="2924407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3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57" name="그룹 56"/>
              <p:cNvGrpSpPr/>
              <p:nvPr/>
            </p:nvGrpSpPr>
            <p:grpSpPr>
              <a:xfrm>
                <a:off x="2870845" y="4815250"/>
                <a:ext cx="1014054" cy="196897"/>
                <a:chOff x="1701241" y="3209021"/>
                <a:chExt cx="1014054" cy="216000"/>
              </a:xfrm>
            </p:grpSpPr>
            <p:sp>
              <p:nvSpPr>
                <p:cNvPr id="64" name="직사각형 63"/>
                <p:cNvSpPr/>
                <p:nvPr/>
              </p:nvSpPr>
              <p:spPr bwMode="auto">
                <a:xfrm>
                  <a:off x="1701241" y="3209021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노인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5" name="AutoShape 15"/>
                <p:cNvSpPr>
                  <a:spLocks noChangeArrowheads="1"/>
                </p:cNvSpPr>
                <p:nvPr/>
              </p:nvSpPr>
              <p:spPr bwMode="gray">
                <a:xfrm>
                  <a:off x="1706056" y="3212439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4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58" name="그룹 57"/>
              <p:cNvGrpSpPr/>
              <p:nvPr/>
            </p:nvGrpSpPr>
            <p:grpSpPr>
              <a:xfrm>
                <a:off x="2870845" y="5072025"/>
                <a:ext cx="1014054" cy="196897"/>
                <a:chOff x="1721107" y="3475631"/>
                <a:chExt cx="1014054" cy="216000"/>
              </a:xfrm>
            </p:grpSpPr>
            <p:sp>
              <p:nvSpPr>
                <p:cNvPr id="62" name="직사각형 61"/>
                <p:cNvSpPr/>
                <p:nvPr/>
              </p:nvSpPr>
              <p:spPr bwMode="auto">
                <a:xfrm>
                  <a:off x="1721107" y="3475631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여성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3" name="AutoShape 15"/>
                <p:cNvSpPr>
                  <a:spLocks noChangeArrowheads="1"/>
                </p:cNvSpPr>
                <p:nvPr/>
              </p:nvSpPr>
              <p:spPr bwMode="gray">
                <a:xfrm>
                  <a:off x="1725922" y="3479049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5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  <p:grpSp>
            <p:nvGrpSpPr>
              <p:cNvPr id="59" name="그룹 58"/>
              <p:cNvGrpSpPr/>
              <p:nvPr/>
            </p:nvGrpSpPr>
            <p:grpSpPr>
              <a:xfrm>
                <a:off x="2864261" y="5331918"/>
                <a:ext cx="1014054" cy="196897"/>
                <a:chOff x="1721107" y="3475631"/>
                <a:chExt cx="1014054" cy="216000"/>
              </a:xfrm>
            </p:grpSpPr>
            <p:sp>
              <p:nvSpPr>
                <p:cNvPr id="60" name="직사각형 59"/>
                <p:cNvSpPr/>
                <p:nvPr/>
              </p:nvSpPr>
              <p:spPr bwMode="auto">
                <a:xfrm>
                  <a:off x="1721107" y="3475631"/>
                  <a:ext cx="1014054" cy="216000"/>
                </a:xfrm>
                <a:prstGeom prst="rect">
                  <a:avLst/>
                </a:prstGeom>
                <a:solidFill>
                  <a:schemeClr val="bg2"/>
                </a:solidFill>
                <a:ln w="9525" algn="ctr">
                  <a:solidFill>
                    <a:schemeClr val="bg1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ko-KR" altLang="en-US" spc="-100" dirty="0" smtClean="0">
                      <a:solidFill>
                        <a:srgbClr val="0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소외계층</a:t>
                  </a:r>
                  <a:endParaRPr lang="ko-KR" altLang="en-US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1" name="AutoShape 15"/>
                <p:cNvSpPr>
                  <a:spLocks noChangeArrowheads="1"/>
                </p:cNvSpPr>
                <p:nvPr/>
              </p:nvSpPr>
              <p:spPr bwMode="gray">
                <a:xfrm>
                  <a:off x="1725922" y="3479049"/>
                  <a:ext cx="144000" cy="1531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lIns="36000" anchor="ctr"/>
                <a:lstStyle/>
                <a:p>
                  <a:pPr algn="ctr"/>
                  <a:r>
                    <a:rPr lang="en-US" altLang="ko-KR" i="1" dirty="0" smtClean="0"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Arabic Typesetting" pitchFamily="66" charset="-78"/>
                    </a:rPr>
                    <a:t>6</a:t>
                  </a:r>
                  <a:endParaRPr lang="ko-KR" altLang="en-US" i="1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endParaRPr>
                </a:p>
              </p:txBody>
            </p:sp>
          </p:grpSp>
        </p:grpSp>
        <p:sp>
          <p:nvSpPr>
            <p:cNvPr id="53" name="Text Box 4"/>
            <p:cNvSpPr txBox="1">
              <a:spLocks noChangeArrowheads="1"/>
            </p:cNvSpPr>
            <p:nvPr/>
          </p:nvSpPr>
          <p:spPr bwMode="gray">
            <a:xfrm>
              <a:off x="3944888" y="4900961"/>
              <a:ext cx="5256138" cy="614949"/>
            </a:xfrm>
            <a:prstGeom prst="rect">
              <a:avLst/>
            </a:prstGeom>
            <a:noFill/>
            <a:ln w="14351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171450" indent="-171450" fontAlgn="auto" latinLnBrk="0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  <a:defRPr/>
              </a:pPr>
              <a:r>
                <a:rPr lang="ko-KR" altLang="en-US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성인위주의 스포츠클럽 운영에서 탈피한 </a:t>
              </a:r>
              <a:r>
                <a:rPr lang="ko-KR" altLang="en-US" sz="1200" b="0" kern="0" spc="-15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다연령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체계 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구축</a:t>
              </a:r>
              <a:endParaRPr lang="en-US" altLang="ko-KR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 fontAlgn="auto" latinLnBrk="0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  <a:defRPr/>
              </a:pPr>
              <a:r>
                <a:rPr lang="ko-KR" altLang="en-US" sz="120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운영하고 있는 모든 종목에서 </a:t>
              </a:r>
              <a:r>
                <a:rPr lang="ko-KR" altLang="en-US" sz="1200" kern="0" spc="-15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다연령과</a:t>
              </a:r>
              <a:r>
                <a:rPr lang="ko-KR" altLang="en-US" sz="120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소외계층이 참여</a:t>
              </a: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하는 형태로 발전</a:t>
              </a:r>
              <a:endPara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 fontAlgn="auto" latinLnBrk="0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  <a:defRPr/>
              </a:pPr>
              <a:r>
                <a:rPr lang="ko-KR" altLang="en-US" sz="12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노인</a:t>
              </a:r>
              <a:r>
                <a:rPr lang="en-US" altLang="ko-KR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여성</a:t>
              </a:r>
              <a:r>
                <a:rPr lang="en-US" altLang="ko-KR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장애인 등 스포츠활동 참여 </a:t>
              </a:r>
              <a:r>
                <a:rPr lang="ko-KR" altLang="en-US" sz="120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소외계층을 위한 프로그램 </a:t>
              </a:r>
              <a:r>
                <a:rPr lang="ko-KR" altLang="en-US" sz="1200" b="0" kern="0" spc="-15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운영</a:t>
              </a:r>
            </a:p>
          </p:txBody>
        </p:sp>
      </p:grpSp>
      <p:sp>
        <p:nvSpPr>
          <p:cNvPr id="72" name="AutoShape 55"/>
          <p:cNvSpPr>
            <a:spLocks noChangeArrowheads="1"/>
          </p:cNvSpPr>
          <p:nvPr/>
        </p:nvSpPr>
        <p:spPr bwMode="auto">
          <a:xfrm>
            <a:off x="455390" y="1346414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종목 및 프로그램 운영 범위는 종목 유형에 따른 범위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 대상에 따른 범위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연계 기관에 따른 범위로 구분할 수 있음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3" name="그룹 72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Box 74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 프로그램 구성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77" name="그룹 76"/>
          <p:cNvGrpSpPr/>
          <p:nvPr/>
        </p:nvGrpSpPr>
        <p:grpSpPr>
          <a:xfrm>
            <a:off x="1678772" y="2690301"/>
            <a:ext cx="2172259" cy="249945"/>
            <a:chOff x="1701241" y="2925253"/>
            <a:chExt cx="2172259" cy="159897"/>
          </a:xfrm>
        </p:grpSpPr>
        <p:sp>
          <p:nvSpPr>
            <p:cNvPr id="78" name="직사각형 77"/>
            <p:cNvSpPr/>
            <p:nvPr/>
          </p:nvSpPr>
          <p:spPr bwMode="auto">
            <a:xfrm>
              <a:off x="1701241" y="2928050"/>
              <a:ext cx="2172259" cy="157100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전국체전 </a:t>
              </a:r>
              <a:r>
                <a:rPr lang="en-US" altLang="ko-KR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· </a:t>
              </a:r>
              <a:r>
                <a:rPr lang="ko-KR" altLang="en-US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소년체전 종목</a:t>
              </a:r>
              <a:endParaRPr lang="ko-KR" altLang="en-US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9" name="AutoShape 15"/>
            <p:cNvSpPr>
              <a:spLocks noChangeArrowheads="1"/>
            </p:cNvSpPr>
            <p:nvPr/>
          </p:nvSpPr>
          <p:spPr bwMode="gray">
            <a:xfrm>
              <a:off x="1706056" y="2925253"/>
              <a:ext cx="144000" cy="10807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3</a:t>
              </a:r>
              <a:endParaRPr lang="ko-KR" altLang="en-US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4361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 프로그램 구성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>
          <a:xfrm>
            <a:off x="467980" y="2030251"/>
            <a:ext cx="1083536" cy="89546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생애주기 프로그램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71570" y="3079746"/>
            <a:ext cx="1083536" cy="89546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기능 수준별 프로그램 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71570" y="4131646"/>
            <a:ext cx="1083536" cy="89546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지역 특화 프로그램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gray">
          <a:xfrm>
            <a:off x="1551690" y="2024844"/>
            <a:ext cx="3384376" cy="907941"/>
          </a:xfrm>
          <a:prstGeom prst="rect">
            <a:avLst/>
          </a:prstGeom>
          <a:noFill/>
          <a:ln w="14351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스포츠클럽의 </a:t>
            </a:r>
            <a:r>
              <a:rPr lang="ko-KR" altLang="en-US" sz="1200" b="0" kern="0" spc="-15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다종목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kern="0" spc="-15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다부서로의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전환</a:t>
            </a:r>
          </a:p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영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유아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아동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청소년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성인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노인을 대상으로 한 생애주기 프로그램 중점적 확대</a:t>
            </a:r>
          </a:p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여성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장애인 등 </a:t>
            </a:r>
            <a:r>
              <a:rPr lang="ko-KR" altLang="en-US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소외계층을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위한 프로그램 제공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gray">
          <a:xfrm>
            <a:off x="1551690" y="3069206"/>
            <a:ext cx="3384376" cy="904656"/>
          </a:xfrm>
          <a:prstGeom prst="rect">
            <a:avLst/>
          </a:prstGeom>
          <a:noFill/>
          <a:ln w="14351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낮은 운동 기능 수준 때문에 스포츠클럽 참여가 어려운 사람들의 동기유발</a:t>
            </a:r>
          </a:p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생애주기 별 프로그램과 연계한 운동기능 수준에 따른 프로그램 제공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gray">
          <a:xfrm>
            <a:off x="1551690" y="4127186"/>
            <a:ext cx="3384376" cy="684803"/>
          </a:xfrm>
          <a:prstGeom prst="rect">
            <a:avLst/>
          </a:prstGeom>
          <a:noFill/>
          <a:ln w="14351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지역사회의 지리적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지형적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사회적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문화적 특성을 고려한 프로그램 제공</a:t>
            </a:r>
          </a:p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스포츠클럽을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중심으로 지역사회 커뮤니티 형성</a:t>
            </a:r>
          </a:p>
        </p:txBody>
      </p:sp>
      <p:pic>
        <p:nvPicPr>
          <p:cNvPr id="12" name="그림 11" descr="1.jpg"/>
          <p:cNvPicPr>
            <a:picLocks noChangeAspect="1"/>
          </p:cNvPicPr>
          <p:nvPr/>
        </p:nvPicPr>
        <p:blipFill>
          <a:blip r:embed="rId2" cstate="print"/>
          <a:srcRect l="3311" t="35891" r="2882" b="42996"/>
          <a:stretch>
            <a:fillRect/>
          </a:stretch>
        </p:blipFill>
        <p:spPr>
          <a:xfrm>
            <a:off x="4958781" y="2074127"/>
            <a:ext cx="4432868" cy="271861"/>
          </a:xfrm>
          <a:prstGeom prst="rect">
            <a:avLst/>
          </a:prstGeom>
        </p:spPr>
      </p:pic>
      <p:sp>
        <p:nvSpPr>
          <p:cNvPr id="13" name="AutoShape 4"/>
          <p:cNvSpPr>
            <a:spLocks noChangeArrowheads="1"/>
          </p:cNvSpPr>
          <p:nvPr/>
        </p:nvSpPr>
        <p:spPr bwMode="auto">
          <a:xfrm>
            <a:off x="8312095" y="2371363"/>
            <a:ext cx="1080000" cy="14982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8000" rIns="18000" anchor="ctr"/>
          <a:lstStyle/>
          <a:p>
            <a:pPr algn="ctr">
              <a:lnSpc>
                <a:spcPts val="1000"/>
              </a:lnSpc>
            </a:pPr>
            <a:r>
              <a:rPr lang="ko-KR" altLang="en-US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노인</a:t>
            </a:r>
            <a:endParaRPr lang="ko-KR" altLang="en-US" sz="10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6076552" y="2371363"/>
            <a:ext cx="1080000" cy="14982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8000" rIns="18000" anchor="ctr"/>
          <a:lstStyle/>
          <a:p>
            <a:pPr algn="ctr">
              <a:lnSpc>
                <a:spcPts val="1000"/>
              </a:lnSpc>
            </a:pPr>
            <a:r>
              <a:rPr lang="ko-KR" altLang="en-US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아동</a:t>
            </a:r>
            <a:r>
              <a:rPr lang="en-US" altLang="ko-KR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청소년</a:t>
            </a:r>
            <a:endParaRPr lang="ko-KR" altLang="en-US" sz="10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4958780" y="2371363"/>
            <a:ext cx="1080000" cy="14982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8000" rIns="18000" anchor="ctr"/>
          <a:lstStyle/>
          <a:p>
            <a:pPr algn="ctr">
              <a:lnSpc>
                <a:spcPts val="1000"/>
              </a:lnSpc>
            </a:pPr>
            <a:r>
              <a:rPr lang="ko-KR" altLang="en-US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영</a:t>
            </a:r>
            <a:r>
              <a:rPr lang="en-US" altLang="ko-KR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유아</a:t>
            </a:r>
            <a:endParaRPr lang="ko-KR" altLang="en-US" sz="10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958781" y="2528277"/>
            <a:ext cx="1079999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신체 발달 및 놀이 활용 프로 그램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7242201" y="2528278"/>
            <a:ext cx="1072583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직장인 주말 수업</a:t>
            </a:r>
            <a:endParaRPr lang="en-US" altLang="ko-KR" sz="10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소외계층  프로그램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8369369" y="2528277"/>
            <a:ext cx="1029869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실버 스포츠</a:t>
            </a:r>
            <a:endParaRPr lang="en-US" altLang="ko-KR" sz="10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건강 관리 프로그램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124244" y="2528278"/>
            <a:ext cx="1072768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체력 발달 프로그램</a:t>
            </a:r>
            <a:endParaRPr lang="en-US" altLang="ko-KR" sz="10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유명선수 참여</a:t>
            </a:r>
            <a:r>
              <a: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캠프 </a:t>
            </a: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7194324" y="2371363"/>
            <a:ext cx="1080000" cy="14982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8000" rIns="18000" anchor="ctr"/>
          <a:lstStyle/>
          <a:p>
            <a:pPr algn="ctr">
              <a:lnSpc>
                <a:spcPts val="1000"/>
              </a:lnSpc>
            </a:pPr>
            <a:r>
              <a:rPr lang="ko-KR" altLang="en-US" sz="10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성인</a:t>
            </a:r>
            <a:endParaRPr lang="ko-KR" altLang="en-US" sz="10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gray">
          <a:xfrm>
            <a:off x="4897375" y="2024844"/>
            <a:ext cx="4536000" cy="900873"/>
          </a:xfrm>
          <a:prstGeom prst="rect">
            <a:avLst/>
          </a:prstGeom>
          <a:noFill/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b="0">
              <a:ln>
                <a:solidFill>
                  <a:prstClr val="black"/>
                </a:solidFill>
                <a:prstDash val="sysDash"/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4485" y="5182879"/>
            <a:ext cx="1083536" cy="89546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다양한</a:t>
            </a:r>
            <a:endParaRPr lang="en-US" altLang="ko-KR" sz="1300" kern="0" spc="-50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스포츠</a:t>
            </a:r>
            <a:endParaRPr lang="en-US" altLang="ko-KR" sz="1300" kern="0" spc="-50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프로그램</a:t>
            </a:r>
            <a:endParaRPr lang="ko-KR" altLang="en-US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gray">
          <a:xfrm>
            <a:off x="1554605" y="5183713"/>
            <a:ext cx="3384376" cy="869469"/>
          </a:xfrm>
          <a:prstGeom prst="rect">
            <a:avLst/>
          </a:prstGeom>
          <a:noFill/>
          <a:ln w="14351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기존에 종목 외의 다른 종목을 제공함으로써 스포츠클럽 유형 다양화</a:t>
            </a:r>
          </a:p>
          <a:p>
            <a:pPr marL="171450" indent="-171450" fontAlgn="auto" latinLnBrk="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올림픽종목</a:t>
            </a:r>
            <a:r>
              <a:rPr lang="en-US" altLang="ko-KR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인기 종목이 아닌 참가자 중심의 </a:t>
            </a:r>
            <a:r>
              <a:rPr lang="en-US" altLang="ko-KR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kern="0" spc="-15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체험형</a:t>
            </a:r>
            <a:r>
              <a:rPr lang="ko-KR" altLang="en-US" sz="12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종목 </a:t>
            </a:r>
            <a:r>
              <a:rPr lang="ko-KR" altLang="en-US" sz="1200" b="0" kern="0" spc="-15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프로그램 제공</a:t>
            </a: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gray">
          <a:xfrm>
            <a:off x="4891467" y="5177471"/>
            <a:ext cx="4536000" cy="900873"/>
          </a:xfrm>
          <a:prstGeom prst="rect">
            <a:avLst/>
          </a:prstGeom>
          <a:noFill/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b="0">
              <a:ln>
                <a:solidFill>
                  <a:prstClr val="black"/>
                </a:solidFill>
                <a:prstDash val="sysDash"/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038780" y="5242036"/>
            <a:ext cx="3306708" cy="76944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marL="171450" indent="-171450" fontAlgn="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활성화가 필요한 종목 운영  </a:t>
            </a:r>
            <a:r>
              <a: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  </a:t>
            </a:r>
            <a:r>
              <a:rPr lang="ko-KR" altLang="en-US" sz="1000" b="0" kern="0" spc="-15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플라잉디스크</a:t>
            </a:r>
            <a:r>
              <a: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kern="0" spc="-15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오리엔티어링</a:t>
            </a: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등</a:t>
            </a:r>
            <a:endParaRPr lang="en-US" altLang="ko-KR" sz="10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fontAlgn="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기존 시설 활용이 용이한  종목  추가 운영</a:t>
            </a:r>
            <a:endParaRPr lang="en-US" altLang="ko-KR" sz="10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fontAlgn="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비인기 종목 운영 </a:t>
            </a:r>
            <a:endParaRPr lang="en-US" altLang="ko-KR" sz="1000" b="0" kern="0" spc="-15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fontAlgn="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그러나</a:t>
            </a:r>
            <a:r>
              <a: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000" b="0" kern="0" spc="-15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뉴스포츠</a:t>
            </a: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등 대한체육회 회원단체 종목이 아닌 경우 기금으로 운영이 불가능하나</a:t>
            </a:r>
            <a:r>
              <a: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자체예산으로 운영 가능</a:t>
            </a:r>
          </a:p>
        </p:txBody>
      </p:sp>
      <p:grpSp>
        <p:nvGrpSpPr>
          <p:cNvPr id="29" name="그룹 28"/>
          <p:cNvGrpSpPr/>
          <p:nvPr/>
        </p:nvGrpSpPr>
        <p:grpSpPr>
          <a:xfrm>
            <a:off x="4944533" y="3096780"/>
            <a:ext cx="4574644" cy="824052"/>
            <a:chOff x="4880992" y="4365104"/>
            <a:chExt cx="4574644" cy="792000"/>
          </a:xfrm>
        </p:grpSpPr>
        <p:sp>
          <p:nvSpPr>
            <p:cNvPr id="30" name="AutoShape 8"/>
            <p:cNvSpPr>
              <a:spLocks noChangeArrowheads="1"/>
            </p:cNvSpPr>
            <p:nvPr/>
          </p:nvSpPr>
          <p:spPr bwMode="auto">
            <a:xfrm>
              <a:off x="5529064" y="4365242"/>
              <a:ext cx="1116000" cy="1611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종목별 리그제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697677" y="4365104"/>
              <a:ext cx="2757959" cy="1479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전국대회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시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·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도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시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·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군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·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구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대회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및  리그와 종목별 연계</a:t>
              </a:r>
            </a:p>
          </p:txBody>
        </p:sp>
        <p:sp>
          <p:nvSpPr>
            <p:cNvPr id="32" name="AutoShape 8"/>
            <p:cNvSpPr>
              <a:spLocks noChangeArrowheads="1"/>
            </p:cNvSpPr>
            <p:nvPr/>
          </p:nvSpPr>
          <p:spPr bwMode="auto">
            <a:xfrm>
              <a:off x="5529064" y="4789265"/>
              <a:ext cx="1116000" cy="1611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초보자프로그램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6697677" y="4789219"/>
              <a:ext cx="2757959" cy="1479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스포츠교실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종목별 강습회</a:t>
              </a:r>
            </a:p>
          </p:txBody>
        </p:sp>
        <p:sp>
          <p:nvSpPr>
            <p:cNvPr id="34" name="AutoShape 8"/>
            <p:cNvSpPr>
              <a:spLocks noChangeArrowheads="1"/>
            </p:cNvSpPr>
            <p:nvPr/>
          </p:nvSpPr>
          <p:spPr bwMode="auto">
            <a:xfrm>
              <a:off x="4880992" y="4802498"/>
              <a:ext cx="468000" cy="35460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비경쟁형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5" name="AutoShape 8"/>
            <p:cNvSpPr>
              <a:spLocks noChangeArrowheads="1"/>
            </p:cNvSpPr>
            <p:nvPr/>
          </p:nvSpPr>
          <p:spPr bwMode="auto">
            <a:xfrm>
              <a:off x="4880992" y="4374212"/>
              <a:ext cx="468000" cy="35460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경쟁형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6" name="꺾인 연결선 119"/>
            <p:cNvCxnSpPr>
              <a:stCxn id="35" idx="3"/>
              <a:endCxn id="30" idx="1"/>
            </p:cNvCxnSpPr>
            <p:nvPr/>
          </p:nvCxnSpPr>
          <p:spPr>
            <a:xfrm flipV="1">
              <a:off x="5348992" y="4445834"/>
              <a:ext cx="180072" cy="105681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꺾인 연결선 122"/>
            <p:cNvCxnSpPr>
              <a:stCxn id="35" idx="3"/>
              <a:endCxn id="32" idx="1"/>
            </p:cNvCxnSpPr>
            <p:nvPr/>
          </p:nvCxnSpPr>
          <p:spPr>
            <a:xfrm>
              <a:off x="5348992" y="4551515"/>
              <a:ext cx="180072" cy="318342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꺾인 연결선 125"/>
            <p:cNvCxnSpPr>
              <a:stCxn id="34" idx="3"/>
              <a:endCxn id="32" idx="1"/>
            </p:cNvCxnSpPr>
            <p:nvPr/>
          </p:nvCxnSpPr>
          <p:spPr>
            <a:xfrm flipV="1">
              <a:off x="5348992" y="4869857"/>
              <a:ext cx="180072" cy="109944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직사각형 38"/>
            <p:cNvSpPr/>
            <p:nvPr/>
          </p:nvSpPr>
          <p:spPr>
            <a:xfrm>
              <a:off x="6697677" y="4563564"/>
              <a:ext cx="2757959" cy="1479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유소년 선수 육성 및 엘리트체육과의 연계</a:t>
              </a:r>
            </a:p>
          </p:txBody>
        </p:sp>
        <p:sp>
          <p:nvSpPr>
            <p:cNvPr id="40" name="AutoShape 8"/>
            <p:cNvSpPr>
              <a:spLocks noChangeArrowheads="1"/>
            </p:cNvSpPr>
            <p:nvPr/>
          </p:nvSpPr>
          <p:spPr bwMode="auto">
            <a:xfrm>
              <a:off x="5529064" y="4563564"/>
              <a:ext cx="1116000" cy="1611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육성 프로그램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1" name="꺾인 연결선 122"/>
            <p:cNvCxnSpPr>
              <a:stCxn id="35" idx="3"/>
              <a:endCxn id="40" idx="1"/>
            </p:cNvCxnSpPr>
            <p:nvPr/>
          </p:nvCxnSpPr>
          <p:spPr>
            <a:xfrm>
              <a:off x="5348992" y="4551515"/>
              <a:ext cx="180072" cy="92641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AutoShape 8"/>
            <p:cNvSpPr>
              <a:spLocks noChangeArrowheads="1"/>
            </p:cNvSpPr>
            <p:nvPr/>
          </p:nvSpPr>
          <p:spPr bwMode="auto">
            <a:xfrm>
              <a:off x="5529064" y="4992254"/>
              <a:ext cx="1116000" cy="1611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참여확대 프로그램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6697677" y="4992185"/>
              <a:ext cx="2757959" cy="1479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spc="-1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놀이활동등</a:t>
              </a: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다양한 프로그램</a:t>
              </a:r>
            </a:p>
          </p:txBody>
        </p:sp>
        <p:cxnSp>
          <p:nvCxnSpPr>
            <p:cNvPr id="44" name="꺾인 연결선 125"/>
            <p:cNvCxnSpPr>
              <a:stCxn id="34" idx="3"/>
              <a:endCxn id="42" idx="1"/>
            </p:cNvCxnSpPr>
            <p:nvPr/>
          </p:nvCxnSpPr>
          <p:spPr>
            <a:xfrm>
              <a:off x="5348992" y="4979801"/>
              <a:ext cx="180072" cy="93045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14"/>
          <p:cNvSpPr>
            <a:spLocks noChangeArrowheads="1"/>
          </p:cNvSpPr>
          <p:nvPr/>
        </p:nvSpPr>
        <p:spPr bwMode="gray">
          <a:xfrm>
            <a:off x="4897926" y="3061542"/>
            <a:ext cx="4536000" cy="900873"/>
          </a:xfrm>
          <a:prstGeom prst="rect">
            <a:avLst/>
          </a:prstGeom>
          <a:noFill/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b="0">
              <a:ln>
                <a:solidFill>
                  <a:prstClr val="black"/>
                </a:solidFill>
                <a:prstDash val="sysDash"/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Rectangle 14"/>
          <p:cNvSpPr>
            <a:spLocks noChangeArrowheads="1"/>
          </p:cNvSpPr>
          <p:nvPr/>
        </p:nvSpPr>
        <p:spPr bwMode="gray">
          <a:xfrm>
            <a:off x="4906393" y="4126263"/>
            <a:ext cx="4536000" cy="900873"/>
          </a:xfrm>
          <a:prstGeom prst="rect">
            <a:avLst/>
          </a:prstGeom>
          <a:noFill/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b="0">
              <a:ln>
                <a:solidFill>
                  <a:prstClr val="black"/>
                </a:solidFill>
                <a:prstDash val="sysDash"/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4947436" y="4152692"/>
            <a:ext cx="4411342" cy="849402"/>
            <a:chOff x="6449214" y="78814"/>
            <a:chExt cx="2113907" cy="1028619"/>
          </a:xfrm>
        </p:grpSpPr>
        <p:sp>
          <p:nvSpPr>
            <p:cNvPr id="48" name="AutoShape 5"/>
            <p:cNvSpPr>
              <a:spLocks noChangeArrowheads="1"/>
            </p:cNvSpPr>
            <p:nvPr/>
          </p:nvSpPr>
          <p:spPr bwMode="auto">
            <a:xfrm>
              <a:off x="6797791" y="78814"/>
              <a:ext cx="432000" cy="180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해양형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7256278" y="96938"/>
              <a:ext cx="1053975" cy="18635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윈드서핑</a:t>
              </a:r>
              <a:r>
                <a:rPr lang="en-US" altLang="ko-KR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카누</a:t>
              </a:r>
              <a:r>
                <a:rPr lang="en-US" altLang="ko-KR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스킨 스쿠버</a:t>
              </a:r>
              <a:r>
                <a:rPr lang="en-US" altLang="ko-KR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바다수영</a:t>
              </a:r>
              <a:r>
                <a:rPr lang="en-US" altLang="ko-KR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등</a:t>
              </a: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7256278" y="295683"/>
              <a:ext cx="967413" cy="18635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en-US" altLang="ko-KR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MTB, </a:t>
              </a:r>
              <a:r>
                <a:rPr lang="ko-KR" altLang="en-US" sz="1000" b="0" kern="0" spc="-15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클라이밍</a:t>
              </a:r>
              <a:r>
                <a:rPr lang="en-US" altLang="ko-KR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승마 등</a:t>
              </a:r>
            </a:p>
          </p:txBody>
        </p:sp>
        <p:sp>
          <p:nvSpPr>
            <p:cNvPr id="51" name="AutoShape 5"/>
            <p:cNvSpPr>
              <a:spLocks noChangeArrowheads="1"/>
            </p:cNvSpPr>
            <p:nvPr/>
          </p:nvSpPr>
          <p:spPr bwMode="auto">
            <a:xfrm>
              <a:off x="6797791" y="510580"/>
              <a:ext cx="432000" cy="180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항공형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AutoShape 8"/>
            <p:cNvSpPr>
              <a:spLocks noChangeArrowheads="1"/>
            </p:cNvSpPr>
            <p:nvPr/>
          </p:nvSpPr>
          <p:spPr bwMode="auto">
            <a:xfrm>
              <a:off x="6797791" y="290321"/>
              <a:ext cx="432000" cy="180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산악형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256277" y="515942"/>
              <a:ext cx="840587" cy="18635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패러글라이딩 등</a:t>
              </a:r>
            </a:p>
          </p:txBody>
        </p:sp>
        <p:sp>
          <p:nvSpPr>
            <p:cNvPr id="54" name="AutoShape 5"/>
            <p:cNvSpPr>
              <a:spLocks noChangeArrowheads="1"/>
            </p:cNvSpPr>
            <p:nvPr/>
          </p:nvSpPr>
          <p:spPr bwMode="auto">
            <a:xfrm>
              <a:off x="6449214" y="87332"/>
              <a:ext cx="324000" cy="60324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지역 이점 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활용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5" name="AutoShape 5"/>
            <p:cNvSpPr>
              <a:spLocks noChangeArrowheads="1"/>
            </p:cNvSpPr>
            <p:nvPr/>
          </p:nvSpPr>
          <p:spPr bwMode="auto">
            <a:xfrm>
              <a:off x="6449214" y="744553"/>
              <a:ext cx="324000" cy="36288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rIns="18000" anchor="ctr"/>
            <a:lstStyle/>
            <a:p>
              <a:pPr algn="ctr"/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사회 문화 </a:t>
              </a:r>
              <a: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0" spc="-1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특성반영</a:t>
              </a:r>
              <a:endParaRPr lang="ko-KR" altLang="en-US" sz="1000" b="0" spc="-1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6779937" y="715614"/>
              <a:ext cx="1783184" cy="37271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고령화 지역 노인대상 생활체육 스포츠 프로그램 활성화</a:t>
              </a:r>
              <a:endPara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 fontAlgn="t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lang="ko-KR" altLang="en-US" sz="1000" b="0" kern="0" spc="-15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다문화 가정 어울림 생활체육 프로그램</a:t>
              </a:r>
              <a:endParaRPr lang="en-US" altLang="ko-KR" sz="1000" b="0" kern="0" spc="-15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57" name="AutoShape 55"/>
          <p:cNvSpPr>
            <a:spLocks noChangeArrowheads="1"/>
          </p:cNvSpPr>
          <p:nvPr/>
        </p:nvSpPr>
        <p:spPr bwMode="auto">
          <a:xfrm>
            <a:off x="463103" y="1343683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연령별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생애주기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다수준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기능수준별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프로그램으로 구분해서 운영해야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하며 지역 특수성을 살린 종목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활성화가 필요한 종목으로 구성한 프로그램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다양한 종목을 운영하여 회원의 다양한 수요를 충족시켜야 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9055" t="36447" r="70118" b="22567"/>
          <a:stretch>
            <a:fillRect/>
          </a:stretch>
        </p:blipFill>
        <p:spPr bwMode="auto">
          <a:xfrm>
            <a:off x="4936066" y="5205781"/>
            <a:ext cx="97135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65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 프로그램 구성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57" name="AutoShape 55"/>
          <p:cNvSpPr>
            <a:spLocks noChangeArrowheads="1"/>
          </p:cNvSpPr>
          <p:nvPr/>
        </p:nvSpPr>
        <p:spPr bwMode="auto">
          <a:xfrm>
            <a:off x="463103" y="1343683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현재 대한체육회의 정식 가맹 종목단체는 정회원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61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기관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준회원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기관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인정단체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기관으로 구성되어 있으며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가맹 종목에 한해서만 스포츠클럽 사업의 지원 기금으로 운영이 가능함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8991960"/>
              </p:ext>
            </p:extLst>
          </p:nvPr>
        </p:nvGraphicFramePr>
        <p:xfrm>
          <a:off x="704850" y="2024062"/>
          <a:ext cx="8496301" cy="4228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3754"/>
                <a:gridCol w="1166530"/>
                <a:gridCol w="1166530"/>
                <a:gridCol w="1166530"/>
                <a:gridCol w="1166530"/>
                <a:gridCol w="1166530"/>
                <a:gridCol w="766140"/>
                <a:gridCol w="1213757"/>
              </a:tblGrid>
              <a:tr h="2897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26959">
                <a:tc rowSpan="1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정회원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(61)</a:t>
                      </a:r>
                      <a:endParaRPr lang="ko-KR" altLang="en-US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대한검도회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대한롤러스포츠연맹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대한수상스키</a:t>
                      </a:r>
                      <a:r>
                        <a:rPr lang="en-US" altLang="ko-KR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웨이크스포츠협회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대한우슈협회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대한탁구협회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준회원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(4)</a:t>
                      </a:r>
                      <a:endParaRPr lang="ko-KR" altLang="en-US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대한민국줄넘기협회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대한게이트볼협회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대한루지경기연맹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대한수영연맹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대한유도회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대한태권도협회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대한카라테연맹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대한골프협회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대한바둑협회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대한수중</a:t>
                      </a:r>
                      <a:r>
                        <a:rPr lang="en-US" altLang="ko-KR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핀수영협회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대한육상연맹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대한택견회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대한카바디협회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대한국학기공협회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대한바이애슬론연맹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대한스쿼시연맹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대한자전거연맹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대한태권도협회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대한킥복싱협회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대한궁도협회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대한민국배구협회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대한스키협회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대한정구협회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대한파크골프협회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인정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(8)</a:t>
                      </a:r>
                      <a:endParaRPr lang="ko-KR" altLang="en-US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대한민국줄다리기협회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대한그라운드골프협회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대한보디빌딩협회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대한승마협회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대한조정협회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대한패러글라이딩협회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대한요가회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대한근대</a:t>
                      </a:r>
                      <a:r>
                        <a:rPr lang="en-US" altLang="ko-KR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대한복싱협회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대한아이스하키협회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대한민국족구협회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대한펜싱협회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대한민국줄다리기협회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대한민국농구협회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대한볼링협회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대한야구</a:t>
                      </a:r>
                      <a:endParaRPr lang="en-US" altLang="ko-KR" sz="7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소프트볼협회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대한철인</a:t>
                      </a:r>
                      <a:r>
                        <a:rPr lang="en-US" altLang="ko-KR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대한하키협회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대한치어리딩협회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대한당구연맹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대한봅슬레이</a:t>
                      </a:r>
                      <a:endParaRPr lang="en-US" altLang="ko-KR" sz="7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스켈레톤경기연맹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대한양궁협회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대한체조협회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대한민국합기도총협회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대한특공무술중앙회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</a:t>
                      </a:r>
                      <a:endParaRPr lang="en-US" altLang="ko-KR" sz="7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댄스스포츠연맹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대한빙상경기연맹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대한에어로빅연맹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대한축구협회</a:t>
                      </a:r>
                      <a:endParaRPr lang="ko-KR" altLang="en-US" sz="700" b="1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대한핸드볼협회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대한민국</a:t>
                      </a:r>
                      <a:endParaRPr lang="en-US" altLang="ko-KR" sz="7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플라잉디스크연맹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대한럭비협회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대한사격연맹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대한역도연맹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대한카누연맹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대한씨름협회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대한플로어볼협회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95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대한레슬링협회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대한세팍타크로협회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대한요트협회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대한컬링경기연맹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대한산악연맹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대한피구연맹</a:t>
                      </a:r>
                      <a:endParaRPr lang="ko-KR" altLang="en-US" sz="7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0373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종목 운영 방향성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한쪽 모서리가 잘린 사각형 5"/>
          <p:cNvSpPr/>
          <p:nvPr/>
        </p:nvSpPr>
        <p:spPr bwMode="auto">
          <a:xfrm>
            <a:off x="444033" y="1693193"/>
            <a:ext cx="1130911" cy="720725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tx2"/>
            </a:outerShdw>
          </a:effectLst>
        </p:spPr>
        <p:txBody>
          <a:bodyPr anchor="ctr"/>
          <a:lstStyle/>
          <a:p>
            <a:pPr algn="ctr">
              <a:lnSpc>
                <a:spcPct val="110000"/>
              </a:lnSpc>
              <a:defRPr/>
            </a:pPr>
            <a:r>
              <a:rPr lang="ko-KR" altLang="en-US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신규회원</a:t>
            </a:r>
            <a:r>
              <a:rPr lang="en-US" altLang="ko-KR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가입</a:t>
            </a:r>
            <a:endParaRPr lang="ko-KR" altLang="en-US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Line 24"/>
          <p:cNvSpPr>
            <a:spLocks noChangeShapeType="1"/>
          </p:cNvSpPr>
          <p:nvPr/>
        </p:nvSpPr>
        <p:spPr bwMode="auto">
          <a:xfrm flipV="1">
            <a:off x="1018684" y="2560678"/>
            <a:ext cx="8180672" cy="2"/>
          </a:xfrm>
          <a:prstGeom prst="line">
            <a:avLst/>
          </a:prstGeom>
          <a:noFill/>
          <a:ln w="19050">
            <a:solidFill>
              <a:srgbClr val="969696"/>
            </a:solidFill>
            <a:round/>
            <a:headEnd/>
            <a:tailEnd type="triangle" w="med" len="med"/>
          </a:ln>
          <a:effectLst/>
        </p:spPr>
        <p:txBody>
          <a:bodyPr lIns="44605" tIns="44605" rIns="44605" bIns="44605" anchor="ctr" anchorCtr="1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24"/>
          <p:cNvSpPr>
            <a:spLocks noChangeShapeType="1"/>
          </p:cNvSpPr>
          <p:nvPr/>
        </p:nvSpPr>
        <p:spPr bwMode="auto">
          <a:xfrm>
            <a:off x="632138" y="5114257"/>
            <a:ext cx="8567217" cy="0"/>
          </a:xfrm>
          <a:prstGeom prst="line">
            <a:avLst/>
          </a:prstGeom>
          <a:noFill/>
          <a:ln w="19050">
            <a:solidFill>
              <a:srgbClr val="969696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lIns="44605" tIns="44605" rIns="44605" bIns="44605" anchor="ctr" anchorCtr="1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b="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AutoShape 21"/>
          <p:cNvSpPr>
            <a:spLocks noChangeArrowheads="1"/>
          </p:cNvSpPr>
          <p:nvPr/>
        </p:nvSpPr>
        <p:spPr bwMode="auto">
          <a:xfrm>
            <a:off x="633518" y="5222269"/>
            <a:ext cx="752304" cy="860424"/>
          </a:xfrm>
          <a:prstGeom prst="roundRect">
            <a:avLst>
              <a:gd name="adj" fmla="val 6741"/>
            </a:avLst>
          </a:prstGeom>
          <a:solidFill>
            <a:schemeClr val="bg1">
              <a:lumMod val="65000"/>
            </a:schemeClr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 latinLnBrk="0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관리</a:t>
            </a:r>
            <a:r>
              <a:rPr kumimoji="0" lang="en-US" altLang="ko-KR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항목</a:t>
            </a:r>
            <a:endParaRPr kumimoji="0" lang="ko-KR" altLang="en-US" kern="0" spc="-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868212" y="1713829"/>
            <a:ext cx="2004492" cy="703263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noProof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초보자 레벨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456209" y="1713829"/>
            <a:ext cx="2004492" cy="703263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err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중고급</a:t>
            </a: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레벨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7000805" y="1713829"/>
            <a:ext cx="2121836" cy="7032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err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레벨</a:t>
            </a: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blackWhite">
          <a:xfrm rot="16200000">
            <a:off x="3938136" y="1924577"/>
            <a:ext cx="499260" cy="318275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vert="eaVert" lIns="88968" tIns="44485" rIns="88968" bIns="44485" anchor="ctr"/>
          <a:lstStyle/>
          <a:p>
            <a:pPr algn="ctr" defTabSz="901700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CA" altLang="ko-KR" b="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utoShape 14"/>
          <p:cNvSpPr>
            <a:spLocks noChangeArrowheads="1"/>
          </p:cNvSpPr>
          <p:nvPr/>
        </p:nvSpPr>
        <p:spPr bwMode="blackWhite">
          <a:xfrm rot="16200000">
            <a:off x="6479518" y="1924577"/>
            <a:ext cx="499260" cy="318275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vert="eaVert" lIns="88968" tIns="44485" rIns="88968" bIns="44485" anchor="ctr"/>
          <a:lstStyle/>
          <a:p>
            <a:pPr algn="ctr" defTabSz="901700" fontAlgn="auto" latinLnBrk="0">
              <a:spcBef>
                <a:spcPts val="0"/>
              </a:spcBef>
              <a:spcAft>
                <a:spcPts val="0"/>
              </a:spcAft>
            </a:pPr>
            <a:endParaRPr kumimoji="0" lang="en-CA" altLang="ko-KR" b="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gray">
          <a:xfrm>
            <a:off x="1686921" y="5233648"/>
            <a:ext cx="2185783" cy="84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Ins="72000" anchor="ctr">
            <a:spAutoFit/>
          </a:bodyPr>
          <a:lstStyle/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체력측정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국민체력 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100)</a:t>
            </a: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 별 기술 수준 관리</a:t>
            </a:r>
            <a:endParaRPr lang="en-US" altLang="ko-KR" b="0" i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체력 및 기술이 일정 수준 올라 온 경우 자체 대회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리그 참여 가능</a:t>
            </a:r>
            <a:endParaRPr lang="en-US" altLang="ko-KR" b="0" i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gray">
          <a:xfrm>
            <a:off x="4410761" y="5233648"/>
            <a:ext cx="2085944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Ins="72000" anchor="ctr">
            <a:spAutoFit/>
          </a:bodyPr>
          <a:lstStyle/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체력측정</a:t>
            </a:r>
            <a:r>
              <a:rPr lang="en-US" altLang="ko-KR" b="0" i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0" i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국민체력 </a:t>
            </a:r>
            <a:r>
              <a:rPr lang="en-US" altLang="ko-KR" b="0" i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리그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대회 및 랭킹 시스템 운영 </a:t>
            </a:r>
            <a:endParaRPr lang="en-US" altLang="ko-KR" b="0" i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경기 진행 능력 관리</a:t>
            </a:r>
            <a:endParaRPr lang="en-US" altLang="ko-KR" b="0" i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gray">
          <a:xfrm>
            <a:off x="6921472" y="5233648"/>
            <a:ext cx="2429876" cy="84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72000" anchor="ctr">
            <a:spAutoFit/>
          </a:bodyPr>
          <a:lstStyle/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체력관리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스포츠과학센터 활용 권장</a:t>
            </a:r>
            <a:r>
              <a:rPr lang="en-US" altLang="ko-KR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거점스포츠클럽 지도자 및 </a:t>
            </a:r>
            <a:r>
              <a:rPr lang="ko-KR" altLang="en-US" b="0" i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상담사를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통한 </a:t>
            </a:r>
            <a:r>
              <a:rPr lang="ko-KR" altLang="en-US" b="0" i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경기력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심리상태 관리</a:t>
            </a:r>
            <a:endParaRPr lang="en-US" altLang="ko-KR" b="0" i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i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0" i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운영지원금을 통한 </a:t>
            </a:r>
            <a:r>
              <a:rPr lang="ko-KR" altLang="en-US" b="0" i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훈련지원</a:t>
            </a:r>
            <a:endParaRPr lang="ko-KR" altLang="en-US" b="0" i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Rectangle 22"/>
          <p:cNvSpPr>
            <a:spLocks noChangeArrowheads="1"/>
          </p:cNvSpPr>
          <p:nvPr/>
        </p:nvSpPr>
        <p:spPr bwMode="gray">
          <a:xfrm>
            <a:off x="1739794" y="3628962"/>
            <a:ext cx="2211746" cy="118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Ins="72000" anchor="ctr">
            <a:spAutoFit/>
          </a:bodyPr>
          <a:lstStyle/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클럽지도자 및 자원봉사 지도자를 통한 강습프로그램 제공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클럽 공식 리그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대회 참가 불가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단 신규회원 중 기존 종목 </a:t>
            </a:r>
            <a:r>
              <a:rPr lang="ko-KR" altLang="en-US" b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활동자는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레벨테스트를 통해 클럽공식 대회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리그 참여 가능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Line 24"/>
          <p:cNvSpPr>
            <a:spLocks noChangeShapeType="1"/>
          </p:cNvSpPr>
          <p:nvPr/>
        </p:nvSpPr>
        <p:spPr bwMode="auto">
          <a:xfrm flipH="1">
            <a:off x="1019770" y="2560677"/>
            <a:ext cx="10284" cy="2450231"/>
          </a:xfrm>
          <a:prstGeom prst="line">
            <a:avLst/>
          </a:prstGeom>
          <a:noFill/>
          <a:ln w="19050">
            <a:solidFill>
              <a:srgbClr val="969696"/>
            </a:solidFill>
            <a:round/>
            <a:headEnd/>
            <a:tailEnd type="triangle" w="med" len="med"/>
          </a:ln>
          <a:effectLst/>
        </p:spPr>
        <p:txBody>
          <a:bodyPr lIns="44605" tIns="44605" rIns="44605" bIns="44605" anchor="ctr" anchorCtr="1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21"/>
          <p:cNvSpPr>
            <a:spLocks noChangeArrowheads="1"/>
          </p:cNvSpPr>
          <p:nvPr/>
        </p:nvSpPr>
        <p:spPr bwMode="auto">
          <a:xfrm>
            <a:off x="633518" y="2665676"/>
            <a:ext cx="752304" cy="461665"/>
          </a:xfrm>
          <a:prstGeom prst="roundRect">
            <a:avLst>
              <a:gd name="adj" fmla="val 6741"/>
            </a:avLst>
          </a:prstGeom>
          <a:solidFill>
            <a:schemeClr val="bg1"/>
          </a:solidFill>
          <a:ln w="285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fontAlgn="auto" latinLnBrk="0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목표</a:t>
            </a:r>
            <a:endParaRPr kumimoji="0" lang="ko-KR" altLang="en-US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AutoShape 21"/>
          <p:cNvSpPr>
            <a:spLocks noChangeArrowheads="1"/>
          </p:cNvSpPr>
          <p:nvPr/>
        </p:nvSpPr>
        <p:spPr bwMode="auto">
          <a:xfrm>
            <a:off x="633518" y="3354724"/>
            <a:ext cx="752304" cy="1476164"/>
          </a:xfrm>
          <a:prstGeom prst="roundRect">
            <a:avLst>
              <a:gd name="adj" fmla="val 6741"/>
            </a:avLst>
          </a:prstGeom>
          <a:solidFill>
            <a:schemeClr val="bg1"/>
          </a:solidFill>
          <a:ln w="285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fontAlgn="auto" latinLnBrk="0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주요</a:t>
            </a:r>
            <a:r>
              <a:rPr kumimoji="0" lang="en-US" altLang="ko-KR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활</a:t>
            </a:r>
            <a:r>
              <a:rPr kumimoji="0" lang="ko-KR" altLang="en-US" kern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동</a:t>
            </a:r>
          </a:p>
        </p:txBody>
      </p:sp>
      <p:sp>
        <p:nvSpPr>
          <p:cNvPr id="22" name="TextBox 96"/>
          <p:cNvSpPr txBox="1">
            <a:spLocks noChangeArrowheads="1"/>
          </p:cNvSpPr>
          <p:nvPr/>
        </p:nvSpPr>
        <p:spPr bwMode="auto">
          <a:xfrm rot="10800000" flipV="1">
            <a:off x="1712322" y="2634644"/>
            <a:ext cx="2239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돋움" pitchFamily="50" charset="-127"/>
                <a:ea typeface="굴림" charset="-127"/>
              </a:defRPr>
            </a:lvl9pPr>
          </a:lstStyle>
          <a:p>
            <a:pPr algn="ctr" eaLnBrk="1" hangingPunct="1"/>
            <a:r>
              <a:rPr lang="ko-KR" altLang="en-US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자체리그</a:t>
            </a:r>
            <a:r>
              <a:rPr lang="en-US" altLang="ko-KR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대회</a:t>
            </a:r>
            <a:r>
              <a:rPr lang="en-US" altLang="ko-KR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공연 등에 </a:t>
            </a:r>
            <a:r>
              <a:rPr lang="en-US" altLang="ko-KR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참가할 수 있는 수준으로 향상</a:t>
            </a:r>
            <a:endParaRPr lang="ko-KR" altLang="en-US" sz="1200" i="1" spc="-5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Box 96"/>
          <p:cNvSpPr txBox="1">
            <a:spLocks noChangeArrowheads="1"/>
          </p:cNvSpPr>
          <p:nvPr/>
        </p:nvSpPr>
        <p:spPr bwMode="auto">
          <a:xfrm rot="10800000" flipV="1">
            <a:off x="4400158" y="2634699"/>
            <a:ext cx="2113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 eaLnBrk="1" hangingPunct="1">
              <a:defRPr sz="1200" i="1" spc="-5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>
                <a:ea typeface="굴림" charset="-127"/>
              </a:defRPr>
            </a:lvl2pPr>
            <a:lvl3pPr marL="1143000" indent="-228600" eaLnBrk="0" hangingPunct="0">
              <a:defRPr>
                <a:ea typeface="굴림" charset="-127"/>
              </a:defRPr>
            </a:lvl3pPr>
            <a:lvl4pPr marL="1600200" indent="-228600" eaLnBrk="0" hangingPunct="0">
              <a:defRPr>
                <a:ea typeface="굴림" charset="-127"/>
              </a:defRPr>
            </a:lvl4pPr>
            <a:lvl5pPr marL="2057400" indent="-228600" eaLnBrk="0" hangingPunct="0">
              <a:defRPr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9pPr>
          </a:lstStyle>
          <a:p>
            <a:r>
              <a:rPr lang="ko-KR" altLang="en-US" dirty="0"/>
              <a:t>회원 중심의 </a:t>
            </a:r>
            <a:r>
              <a:rPr lang="ko-KR" altLang="en-US" dirty="0" smtClean="0"/>
              <a:t>대회</a:t>
            </a:r>
            <a:r>
              <a:rPr lang="en-US" altLang="ko-KR" dirty="0" smtClean="0"/>
              <a:t>/</a:t>
            </a:r>
            <a:r>
              <a:rPr lang="ko-KR" altLang="en-US" dirty="0" smtClean="0"/>
              <a:t>행사 및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자원봉사 </a:t>
            </a:r>
            <a:r>
              <a:rPr lang="ko-KR" altLang="en-US" dirty="0"/>
              <a:t>참여 활성화</a:t>
            </a:r>
          </a:p>
        </p:txBody>
      </p:sp>
      <p:sp>
        <p:nvSpPr>
          <p:cNvPr id="24" name="TextBox 96"/>
          <p:cNvSpPr txBox="1">
            <a:spLocks noChangeArrowheads="1"/>
          </p:cNvSpPr>
          <p:nvPr/>
        </p:nvSpPr>
        <p:spPr bwMode="auto">
          <a:xfrm rot="10800000" flipV="1">
            <a:off x="7021985" y="2665677"/>
            <a:ext cx="21006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 eaLnBrk="1" hangingPunct="1">
              <a:defRPr sz="1200" i="1" spc="-5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>
                <a:ea typeface="굴림" charset="-127"/>
              </a:defRPr>
            </a:lvl2pPr>
            <a:lvl3pPr marL="1143000" indent="-228600" eaLnBrk="0" hangingPunct="0">
              <a:defRPr>
                <a:ea typeface="굴림" charset="-127"/>
              </a:defRPr>
            </a:lvl3pPr>
            <a:lvl4pPr marL="1600200" indent="-228600" eaLnBrk="0" hangingPunct="0">
              <a:defRPr>
                <a:ea typeface="굴림" charset="-127"/>
              </a:defRPr>
            </a:lvl4pPr>
            <a:lvl5pPr marL="2057400" indent="-228600" eaLnBrk="0" hangingPunct="0">
              <a:defRPr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굴림" charset="-127"/>
              </a:defRPr>
            </a:lvl9pPr>
          </a:lstStyle>
          <a:p>
            <a:r>
              <a:rPr lang="ko-KR" altLang="en-US" dirty="0"/>
              <a:t>클럽시스템을 통한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선수 발굴</a:t>
            </a:r>
            <a:endParaRPr lang="en-US" altLang="ko-KR" dirty="0"/>
          </a:p>
        </p:txBody>
      </p:sp>
      <p:sp>
        <p:nvSpPr>
          <p:cNvPr id="25" name="AutoShape 31"/>
          <p:cNvSpPr>
            <a:spLocks noChangeArrowheads="1"/>
          </p:cNvSpPr>
          <p:nvPr/>
        </p:nvSpPr>
        <p:spPr bwMode="auto">
          <a:xfrm>
            <a:off x="1796561" y="3318720"/>
            <a:ext cx="1966501" cy="252000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lang="ko-KR" altLang="en-US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강습 중심의 서비스 제공</a:t>
            </a:r>
            <a:endParaRPr lang="en-US" altLang="ko-KR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Rectangle 22"/>
          <p:cNvSpPr>
            <a:spLocks noChangeArrowheads="1"/>
          </p:cNvSpPr>
          <p:nvPr/>
        </p:nvSpPr>
        <p:spPr bwMode="gray">
          <a:xfrm>
            <a:off x="4399442" y="3628962"/>
            <a:ext cx="2211746" cy="122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Ins="72000" anchor="ctr">
            <a:spAutoFit/>
          </a:bodyPr>
          <a:lstStyle/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원포인트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형식의 강습 제공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공식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비공식 자</a:t>
            </a:r>
            <a:r>
              <a:rPr lang="ko-KR" altLang="en-US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체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게임 또는 그룹단위 활동 중심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자체대회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리그 운영을 통한 클럽 랭킹 시스템 운영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자원봉사 및 자치조직 활동 참여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31"/>
          <p:cNvSpPr>
            <a:spLocks noChangeArrowheads="1"/>
          </p:cNvSpPr>
          <p:nvPr/>
        </p:nvSpPr>
        <p:spPr bwMode="auto">
          <a:xfrm>
            <a:off x="4456209" y="3318720"/>
            <a:ext cx="1966501" cy="252000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lang="ko-KR" altLang="en-US" spc="-1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경기력</a:t>
            </a:r>
            <a:r>
              <a:rPr lang="ko-KR" altLang="en-US" spc="-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중심의 </a:t>
            </a:r>
            <a:r>
              <a:rPr lang="ko-KR" altLang="en-US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자발적 활동</a:t>
            </a:r>
            <a:endParaRPr lang="en-US" altLang="ko-KR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Rectangle 22"/>
          <p:cNvSpPr>
            <a:spLocks noChangeArrowheads="1"/>
          </p:cNvSpPr>
          <p:nvPr/>
        </p:nvSpPr>
        <p:spPr bwMode="gray">
          <a:xfrm>
            <a:off x="6997192" y="3634289"/>
            <a:ext cx="2211746" cy="1392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Ins="72000" anchor="ctr">
            <a:spAutoFit/>
          </a:bodyPr>
          <a:lstStyle/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클럽 운영 시스템을 통해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체력</a:t>
            </a:r>
            <a:r>
              <a:rPr lang="en-US" altLang="ko-KR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기술</a:t>
            </a:r>
            <a:r>
              <a:rPr lang="en-US" altLang="ko-KR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경기력에서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뛰어난 </a:t>
            </a:r>
            <a:r>
              <a:rPr lang="ko-KR" altLang="en-US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소질을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보이는 청소년 </a:t>
            </a:r>
            <a:r>
              <a:rPr lang="ko-KR" altLang="en-US" b="0" spc="-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회원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확보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방과후를 활용한 </a:t>
            </a:r>
            <a:r>
              <a:rPr lang="ko-KR" altLang="en-US" b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클럽 </a:t>
            </a:r>
            <a:r>
              <a:rPr lang="ko-KR" altLang="en-US" b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간 </a:t>
            </a:r>
            <a:r>
              <a:rPr lang="ko-KR" altLang="en-US" b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교류전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지역학교운동부 합동 훈련 등 실시</a:t>
            </a:r>
            <a:endParaRPr lang="ko-KR" altLang="en-US" b="0" spc="-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8900" indent="-85725">
              <a:spcAft>
                <a:spcPts val="300"/>
              </a:spcAft>
              <a:buFont typeface="Wingdings" pitchFamily="2" charset="2"/>
              <a:buChar char="§"/>
            </a:pPr>
            <a:endParaRPr lang="en-US" altLang="ko-KR" b="0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AutoShape 31"/>
          <p:cNvSpPr>
            <a:spLocks noChangeArrowheads="1"/>
          </p:cNvSpPr>
          <p:nvPr/>
        </p:nvSpPr>
        <p:spPr bwMode="auto">
          <a:xfrm>
            <a:off x="7053959" y="3282716"/>
            <a:ext cx="1966501" cy="252000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lang="ko-KR" altLang="en-US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선순환체계</a:t>
            </a:r>
            <a:r>
              <a:rPr lang="ko-KR" altLang="en-US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구축</a:t>
            </a:r>
            <a:endParaRPr lang="en-US" altLang="ko-KR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667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err="1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선수반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80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운영 </a:t>
              </a: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452500" y="1344278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최소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이상의 </a:t>
            </a: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엘리트선수반을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운영해야 하며 </a:t>
            </a: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엘리트선수반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운영은 생활체육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취미반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을 바탕으로 한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운영이 진행되어야 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gray">
          <a:xfrm>
            <a:off x="464994" y="2554919"/>
            <a:ext cx="1076365" cy="192443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tIns="180000" rtlCol="0" anchor="ctr"/>
          <a:lstStyle>
            <a:defPPr>
              <a:defRPr lang="ko-KR"/>
            </a:defPPr>
            <a:lvl1pPr algn="ctr" latinLnBrk="0">
              <a:defRPr sz="1400" kern="0" spc="-5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z="1300" dirty="0" smtClean="0"/>
              <a:t>종목 선정</a:t>
            </a:r>
            <a:endParaRPr lang="ko-KR" altLang="en-US" sz="13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gray">
          <a:xfrm>
            <a:off x="461413" y="4557641"/>
            <a:ext cx="1079499" cy="1526717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algn="ctr" latinLnBrk="0">
              <a:defRPr sz="1400" kern="0" spc="-5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z="1300" dirty="0" smtClean="0"/>
              <a:t>운영 방안</a:t>
            </a:r>
            <a:endParaRPr lang="ko-KR" altLang="en-US" sz="1300" dirty="0"/>
          </a:p>
        </p:txBody>
      </p:sp>
      <p:sp>
        <p:nvSpPr>
          <p:cNvPr id="9" name="직사각형 8"/>
          <p:cNvSpPr/>
          <p:nvPr/>
        </p:nvSpPr>
        <p:spPr bwMode="auto">
          <a:xfrm>
            <a:off x="461412" y="2029883"/>
            <a:ext cx="1079947" cy="454299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기본방침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88140" y="1991006"/>
            <a:ext cx="777641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선수육성 시스템 구축을 위해 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2016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년부터 모든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스포츠클럽이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최소 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 이상의 </a:t>
            </a:r>
            <a:r>
              <a:rPr lang="ko-KR" altLang="en-US" sz="1200" spc="-1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전문선수반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운영</a:t>
            </a: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공부하는 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학생선수 모델 제시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학업과 병행하여 훈련이 가능하도록 지원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0768038"/>
              </p:ext>
            </p:extLst>
          </p:nvPr>
        </p:nvGraphicFramePr>
        <p:xfrm>
          <a:off x="1685820" y="2578768"/>
          <a:ext cx="7515329" cy="1875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7593"/>
                <a:gridCol w="6557736"/>
              </a:tblGrid>
              <a:tr h="189103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lang="en-US" altLang="ko-KR" sz="1200" b="1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200" b="1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6290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자연환경</a:t>
                      </a:r>
                      <a:endParaRPr lang="en-US" altLang="ko-KR" sz="12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-19812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해당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지역의 자연환경을 활용하여 진행 할 수 있는 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</a:t>
                      </a: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제주도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승마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강원도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스키 등 동계종목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부산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해양스포츠 등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endParaRPr kumimoji="1" lang="ko-KR" altLang="en-US" sz="1100" b="0" kern="0" spc="-50" baseline="0" dirty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290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지역전통</a:t>
                      </a:r>
                      <a:endParaRPr lang="en-US" altLang="ko-KR" sz="12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-19812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전통적으로 우수선수를 다수 배출하거나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 운영을 위한 특화된 시설 보유하고 있는 종목</a:t>
                      </a:r>
                      <a:b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경북예천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양궁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전북군산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야구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충북충주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조정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전북순창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정구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endParaRPr kumimoji="1" lang="ko-KR" altLang="en-US" sz="1100" b="0" kern="0" spc="-50" baseline="0" dirty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734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직장운동부</a:t>
                      </a:r>
                      <a:endParaRPr lang="en-US" altLang="ko-KR" sz="12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8120" marR="0" indent="-19050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 직장운동부 및 프로구단이 있는 종목으로 지역에서 선수경력을 지속할 수 있는 환경 보유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2909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차별화</a:t>
                      </a:r>
                      <a:endParaRPr lang="ko-KR" altLang="en-US" sz="12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635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비인기종목으로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 및 전국단위에서 아직 활성화가 되지 못한 종목</a:t>
                      </a:r>
                      <a:b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펜싱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소프트볼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육상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사이클링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럭비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등</a:t>
                      </a:r>
                      <a:r>
                        <a:rPr kumimoji="1" lang="en-US" altLang="ko-KR" sz="1100" b="0" kern="0" spc="-50" baseline="0" dirty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endParaRPr kumimoji="1" lang="ko-KR" altLang="en-US" sz="1100" b="0" kern="0" spc="-50" baseline="0" dirty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9373132"/>
              </p:ext>
            </p:extLst>
          </p:nvPr>
        </p:nvGraphicFramePr>
        <p:xfrm>
          <a:off x="1694345" y="4557641"/>
          <a:ext cx="7506803" cy="1526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7793"/>
                <a:gridCol w="6559010"/>
              </a:tblGrid>
              <a:tr h="205852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endParaRPr lang="en-US" altLang="ko-KR" sz="1200" b="1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200" b="1" u="none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88047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5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선순환체계</a:t>
                      </a:r>
                      <a:endParaRPr lang="en-US" altLang="ko-KR" sz="12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-19812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엘리트선수반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운영은 반드시 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취미반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운영과 병행하여 진행해야 함</a:t>
                      </a: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  <a:b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취미반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회원 중 우수회원이 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선수반에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참여하는 형태의 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다수준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운영 필요</a:t>
                      </a: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b="0" kern="0" spc="-50" baseline="0" dirty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8047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참여자  확보</a:t>
                      </a:r>
                      <a:endParaRPr lang="en-US" altLang="ko-KR" sz="12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-19812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순위 </a:t>
                      </a: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 내 기존 활동 회원 중 우수한 능력을 보유한 회원을 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선수반으로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확보</a:t>
                      </a:r>
                      <a:endParaRPr kumimoji="1" lang="en-US" altLang="ko-KR" sz="1100" b="0" kern="0" spc="-50" baseline="0" dirty="0" smtClean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indent="-19812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순위 </a:t>
                      </a:r>
                      <a:r>
                        <a:rPr kumimoji="1" lang="en-US" altLang="ko-KR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엘리트선수반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참가자 확보를 위한 공개모집 및 테스트 진행</a:t>
                      </a:r>
                      <a:endParaRPr kumimoji="1" lang="ko-KR" altLang="en-US" sz="1100" b="0" kern="0" spc="-50" baseline="0" dirty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4770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ko-KR" altLang="en-US" sz="1200" b="1" spc="-15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유의사항</a:t>
                      </a:r>
                      <a:endParaRPr lang="en-US" altLang="ko-KR" sz="1200" b="1" spc="-15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8120" marR="0" indent="-19050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기존의 학교운동부와의 갈등방지를 위해 학교운동부를 흡수하는 형태의 </a:t>
                      </a:r>
                      <a:r>
                        <a:rPr kumimoji="1" lang="ko-KR" altLang="en-US" sz="1100" b="0" kern="0" spc="-50" baseline="0" dirty="0" err="1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선수반</a:t>
                      </a:r>
                      <a:r>
                        <a:rPr kumimoji="1" lang="ko-KR" altLang="en-US" sz="1100" b="0" kern="0" spc="-50" baseline="0" dirty="0" smtClean="0">
                          <a:solidFill>
                            <a:sysClr val="windowText" lastClr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운영은 지양</a:t>
                      </a:r>
                      <a:endParaRPr kumimoji="1" lang="ko-KR" altLang="en-US" sz="1100" b="0" kern="0" spc="-50" baseline="0" dirty="0">
                        <a:solidFill>
                          <a:sysClr val="windowText" lastClr="0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5546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err="1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선수반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80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운영 </a:t>
              </a:r>
            </a:p>
          </p:txBody>
        </p:sp>
      </p:grpSp>
      <p:sp>
        <p:nvSpPr>
          <p:cNvPr id="13" name="Line 3"/>
          <p:cNvSpPr>
            <a:spLocks noChangeShapeType="1"/>
          </p:cNvSpPr>
          <p:nvPr/>
        </p:nvSpPr>
        <p:spPr bwMode="auto">
          <a:xfrm flipV="1">
            <a:off x="248119" y="2239783"/>
            <a:ext cx="936000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 type="oval" w="med" len="med"/>
            <a:tailEnd type="oval" w="med" len="med"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445523" y="2024844"/>
            <a:ext cx="4355587" cy="407206"/>
          </a:xfrm>
          <a:prstGeom prst="roundRect">
            <a:avLst>
              <a:gd name="adj" fmla="val 0"/>
            </a:avLst>
          </a:prstGeom>
          <a:solidFill>
            <a:schemeClr val="tx1">
              <a:lumMod val="50000"/>
              <a:lumOff val="50000"/>
            </a:schemeClr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defTabSz="839788" fontAlgn="auto" latinLnBrk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</a:pP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</a:t>
            </a:r>
            <a:r>
              <a:rPr lang="ko-KR" altLang="en-US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안</a:t>
            </a: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 </a:t>
            </a:r>
            <a:r>
              <a:rPr lang="ko-KR" altLang="en-US" sz="1300" kern="0" spc="-100" dirty="0" err="1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선순환</a:t>
            </a:r>
            <a:r>
              <a:rPr lang="ko-KR" altLang="en-US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체계 구축 가능성 고려</a:t>
            </a: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기존 종목 활용</a:t>
            </a: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ko-KR" altLang="en-US" sz="1300" kern="0" spc="-100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5" name="AutoShape 41"/>
          <p:cNvSpPr>
            <a:spLocks noChangeArrowheads="1"/>
          </p:cNvSpPr>
          <p:nvPr/>
        </p:nvSpPr>
        <p:spPr bwMode="auto">
          <a:xfrm>
            <a:off x="446061" y="2512274"/>
            <a:ext cx="4355049" cy="3177198"/>
          </a:xfrm>
          <a:prstGeom prst="roundRect">
            <a:avLst>
              <a:gd name="adj" fmla="val 0"/>
            </a:avLst>
          </a:prstGeom>
          <a:noFill/>
          <a:ln w="3175" algn="ctr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88900" indent="-8890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lang="en-US" altLang="ko-KR" sz="1000" b="0" dirty="0" smtClean="0">
              <a:solidFill>
                <a:srgbClr val="40404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5017010" y="2024844"/>
            <a:ext cx="4347895" cy="407206"/>
          </a:xfrm>
          <a:prstGeom prst="roundRect">
            <a:avLst>
              <a:gd name="adj" fmla="val 0"/>
            </a:avLst>
          </a:prstGeom>
          <a:solidFill>
            <a:schemeClr val="tx1">
              <a:lumMod val="50000"/>
              <a:lumOff val="50000"/>
            </a:schemeClr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defTabSz="839788" fontAlgn="auto" latinLnBrk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</a:pP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  <a:r>
              <a:rPr lang="ko-KR" altLang="en-US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안</a:t>
            </a: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 </a:t>
            </a:r>
            <a:r>
              <a:rPr lang="ko-KR" altLang="en-US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지역 대표 선정 가능성 고려</a:t>
            </a: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 종목 도입</a:t>
            </a:r>
            <a:r>
              <a:rPr lang="en-US" altLang="ko-KR" sz="1300" kern="0" spc="-100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ko-KR" altLang="en-US" sz="1300" kern="0" spc="-100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7" name="AutoShape 41"/>
          <p:cNvSpPr>
            <a:spLocks noChangeArrowheads="1"/>
          </p:cNvSpPr>
          <p:nvPr/>
        </p:nvSpPr>
        <p:spPr bwMode="auto">
          <a:xfrm>
            <a:off x="5017011" y="2512274"/>
            <a:ext cx="4347893" cy="3177198"/>
          </a:xfrm>
          <a:prstGeom prst="roundRect">
            <a:avLst>
              <a:gd name="adj" fmla="val 0"/>
            </a:avLst>
          </a:prstGeom>
          <a:noFill/>
          <a:ln w="3175" algn="ctr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88900" indent="-8890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45900" y="2584282"/>
            <a:ext cx="4083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Wingdings" pitchFamily="2" charset="2"/>
              <a:buChar char="ü"/>
            </a:pP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시도대표</a:t>
            </a:r>
            <a: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소년체전</a:t>
            </a:r>
            <a: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전국체전</a:t>
            </a:r>
            <a: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에 선정될 수 있는 종목 선정</a:t>
            </a:r>
            <a: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및 운영을 통한 성과 창출</a:t>
            </a:r>
            <a:endParaRPr lang="ko-KR" altLang="en-US" sz="1200" spc="-15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3842" y="2584282"/>
            <a:ext cx="4139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Wingdings" pitchFamily="2" charset="2"/>
              <a:buChar char="ü"/>
            </a:pP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lang="ko-KR" altLang="en-US" sz="1200" spc="-150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운영 종목은 </a:t>
            </a:r>
            <a:r>
              <a:rPr lang="ko-KR" altLang="en-US" sz="1200" spc="-150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취미반</a:t>
            </a: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활동을 바탕으로 한</a:t>
            </a:r>
            <a: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spc="-150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200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운영이 진행될 수 있도록 종목 운영 필요</a:t>
            </a:r>
            <a:endParaRPr lang="en-US" altLang="ko-KR" sz="1200" spc="-15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45011" y="5996775"/>
            <a:ext cx="878453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00"/>
              </a:spcAft>
            </a:pP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클럽이 운영하고자 하는 </a:t>
            </a:r>
            <a:r>
              <a:rPr lang="ko-KR" altLang="en-US" sz="800" b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종목과 동일한 연령대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성별의 학교 운동부가 지역 내 운영되고 있는 경우 지역의 전폭적인 지원을 이끌어내는 데 한계가 있음</a:t>
            </a:r>
            <a:r>
              <a:rPr lang="en-US" altLang="ko-KR" sz="800" b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800" b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38716" y="3080741"/>
            <a:ext cx="43550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시도대표 선정 가능성에 따른 종목 선정</a:t>
            </a:r>
            <a:endParaRPr lang="en-US" altLang="ko-KR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5161089" y="3628398"/>
            <a:ext cx="1764000" cy="752068"/>
            <a:chOff x="1518525" y="3914177"/>
            <a:chExt cx="2453067" cy="1091732"/>
          </a:xfrm>
        </p:grpSpPr>
        <p:sp>
          <p:nvSpPr>
            <p:cNvPr id="23" name="AutoShape 20"/>
            <p:cNvSpPr>
              <a:spLocks noChangeArrowheads="1"/>
            </p:cNvSpPr>
            <p:nvPr/>
          </p:nvSpPr>
          <p:spPr bwMode="gray">
            <a:xfrm>
              <a:off x="1518525" y="3914177"/>
              <a:ext cx="1054769" cy="1091732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ko-KR" altLang="en-US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선수 보유</a:t>
              </a:r>
              <a:r>
                <a:rPr lang="en-US" altLang="ko-KR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</a:t>
              </a:r>
              <a:endParaRPr lang="en-US" altLang="ko-KR" sz="105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4" name="AutoShape 20"/>
            <p:cNvSpPr>
              <a:spLocks noChangeArrowheads="1"/>
            </p:cNvSpPr>
            <p:nvPr/>
          </p:nvSpPr>
          <p:spPr bwMode="gray">
            <a:xfrm>
              <a:off x="2916824" y="3914177"/>
              <a:ext cx="1054768" cy="1091732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accent2"/>
              </a:solidFill>
              <a:prstDash val="solid"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ko-KR" altLang="en-US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선수 </a:t>
              </a:r>
              <a:r>
                <a:rPr lang="ko-KR" altLang="en-US" sz="1050" spc="-10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미보유</a:t>
              </a:r>
              <a:r>
                <a:rPr lang="en-US" altLang="ko-KR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</a:t>
              </a:r>
              <a:endParaRPr lang="en-US" altLang="ko-KR" sz="105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5" name="직사각형 30"/>
            <p:cNvSpPr>
              <a:spLocks noChangeArrowheads="1"/>
            </p:cNvSpPr>
            <p:nvPr/>
          </p:nvSpPr>
          <p:spPr bwMode="auto">
            <a:xfrm>
              <a:off x="2271777" y="4195017"/>
              <a:ext cx="907644" cy="517137"/>
            </a:xfrm>
            <a:prstGeom prst="rect">
              <a:avLst/>
            </a:prstGeom>
            <a:noFill/>
            <a:ln w="3175" cap="flat" cmpd="sng" algn="ctr">
              <a:noFill/>
              <a:prstDash val="solid"/>
              <a:miter lim="800000"/>
            </a:ln>
            <a:effectLst/>
          </p:spPr>
          <p:txBody>
            <a:bodyPr lIns="0" rIns="0" rtlCol="0"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240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+</a:t>
              </a:r>
              <a:endParaRPr lang="ko-KR" altLang="en-US" sz="2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6" name="Freeform 4"/>
          <p:cNvSpPr>
            <a:spLocks/>
          </p:cNvSpPr>
          <p:nvPr/>
        </p:nvSpPr>
        <p:spPr bwMode="auto">
          <a:xfrm rot="10800000">
            <a:off x="6086190" y="4492494"/>
            <a:ext cx="1002521" cy="180001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45900" y="4708518"/>
            <a:ext cx="18873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i="1" spc="-1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시도에서 체전에 출전하고 있지 못하고 있는 종목 선정</a:t>
            </a:r>
            <a:endParaRPr lang="en-US" altLang="ko-KR" i="1" spc="-100" dirty="0" smtClean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9735219"/>
              </p:ext>
            </p:extLst>
          </p:nvPr>
        </p:nvGraphicFramePr>
        <p:xfrm>
          <a:off x="2640872" y="3519952"/>
          <a:ext cx="1980219" cy="157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393"/>
                <a:gridCol w="1604826"/>
              </a:tblGrid>
              <a:tr h="529732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en-US" altLang="ko-KR" sz="1050" b="1" spc="-1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b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Step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indent="-9366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유청소년</a:t>
                      </a:r>
                      <a:r>
                        <a:rPr lang="ko-KR" altLang="en-US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연령대에서 초</a:t>
                      </a:r>
                      <a:r>
                        <a:rPr lang="en-US" altLang="ko-KR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</a:t>
                      </a:r>
                      <a:r>
                        <a:rPr lang="en-US" altLang="ko-KR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고급 등 </a:t>
                      </a:r>
                      <a:r>
                        <a:rPr lang="ko-KR" altLang="en-US" sz="1050" b="0" u="none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다수준이</a:t>
                      </a:r>
                      <a:r>
                        <a:rPr lang="ko-KR" altLang="en-US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구축되어 있는 종목 고려</a:t>
                      </a:r>
                      <a:endParaRPr lang="en-US" altLang="ko-KR" sz="105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103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en-US" altLang="ko-KR" sz="1050" b="1" spc="-1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nd</a:t>
                      </a: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b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Step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indent="-9366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 협력 확보 가능성 검토</a:t>
                      </a:r>
                      <a:r>
                        <a:rPr lang="en-US" altLang="ko-KR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 내 동일 연령</a:t>
                      </a:r>
                      <a:r>
                        <a:rPr lang="en-US" altLang="ko-KR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성별 대 학교 운동부 여부 등</a:t>
                      </a:r>
                      <a:r>
                        <a:rPr lang="en-US" altLang="ko-KR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)* </a:t>
                      </a:r>
                    </a:p>
                  </a:txBody>
                  <a:tcPr marL="72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103"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 typeface="Wingdings" pitchFamily="2" charset="2"/>
                        <a:buNone/>
                      </a:pPr>
                      <a: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lang="en-US" altLang="ko-KR" sz="1050" b="1" kern="1200" spc="-1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rd</a:t>
                      </a:r>
                      <a: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b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Step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indent="-93663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재능 및 잠재력을 보유한 회원 선정</a:t>
                      </a:r>
                      <a:r>
                        <a:rPr lang="en-US" altLang="ko-KR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r>
                        <a:rPr lang="en-US" altLang="ko-KR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체력</a:t>
                      </a:r>
                      <a:r>
                        <a:rPr lang="en-US" altLang="ko-KR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93663" indent="-93663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050" spc="-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선수반</a:t>
                      </a:r>
                      <a:r>
                        <a:rPr lang="ko-KR" altLang="en-US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구성 및 운영</a:t>
                      </a:r>
                      <a:endParaRPr lang="en-US" altLang="ko-KR" sz="1050" spc="-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66271" y="3088338"/>
            <a:ext cx="43550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lang="ko-KR" altLang="en-US" b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선수반은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생활체육으로 기본을 한 운영 진행 </a:t>
            </a:r>
            <a:endParaRPr lang="en-US" altLang="ko-KR" b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768601" y="3519010"/>
            <a:ext cx="1620180" cy="1539500"/>
            <a:chOff x="812540" y="4401689"/>
            <a:chExt cx="1620180" cy="1655603"/>
          </a:xfrm>
        </p:grpSpPr>
        <p:grpSp>
          <p:nvGrpSpPr>
            <p:cNvPr id="31" name="그룹 30"/>
            <p:cNvGrpSpPr/>
            <p:nvPr/>
          </p:nvGrpSpPr>
          <p:grpSpPr>
            <a:xfrm>
              <a:off x="812540" y="4401689"/>
              <a:ext cx="1620180" cy="1655603"/>
              <a:chOff x="1130300" y="3604244"/>
              <a:chExt cx="1371600" cy="1613893"/>
            </a:xfrm>
          </p:grpSpPr>
          <p:sp>
            <p:nvSpPr>
              <p:cNvPr id="34" name="사다리꼴 33"/>
              <p:cNvSpPr/>
              <p:nvPr/>
            </p:nvSpPr>
            <p:spPr bwMode="auto">
              <a:xfrm>
                <a:off x="1130300" y="3604244"/>
                <a:ext cx="1371600" cy="1613893"/>
              </a:xfrm>
              <a:prstGeom prst="trapezoid">
                <a:avLst/>
              </a:prstGeom>
              <a:solidFill>
                <a:srgbClr val="189DC6">
                  <a:alpha val="10196"/>
                </a:srgb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b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5" name="사다리꼴 34"/>
              <p:cNvSpPr/>
              <p:nvPr/>
            </p:nvSpPr>
            <p:spPr bwMode="auto">
              <a:xfrm>
                <a:off x="1244600" y="3604245"/>
                <a:ext cx="1143000" cy="1066197"/>
              </a:xfrm>
              <a:prstGeom prst="trapezoid">
                <a:avLst>
                  <a:gd name="adj" fmla="val 21983"/>
                </a:avLst>
              </a:prstGeom>
              <a:solidFill>
                <a:srgbClr val="6E8BBB">
                  <a:alpha val="52157"/>
                </a:srgb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b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200" b="0" i="0" u="none" strike="noStrike" cap="none" normalizeH="0" baseline="0" dirty="0" smtClean="0">
                  <a:ln>
                    <a:noFill/>
                  </a:ln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6" name="사다리꼴 35"/>
              <p:cNvSpPr/>
              <p:nvPr/>
            </p:nvSpPr>
            <p:spPr bwMode="auto">
              <a:xfrm>
                <a:off x="1357242" y="3604244"/>
                <a:ext cx="911546" cy="582363"/>
              </a:xfrm>
              <a:prstGeom prst="trapezoid">
                <a:avLst>
                  <a:gd name="adj" fmla="val 21983"/>
                </a:avLst>
              </a:prstGeom>
              <a:solidFill>
                <a:srgbClr val="3F5A87">
                  <a:alpha val="50980"/>
                </a:srgb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altLang="en-US" sz="1400" i="0" u="none" strike="noStrike" cap="none" spc="-100" normalizeH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선수반</a:t>
                </a:r>
                <a:endParaRPr kumimoji="1" lang="ko-KR" altLang="en-US" sz="1400" i="0" u="none" strike="noStrike" cap="none" spc="-100" normalizeH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32" name="직사각형 31"/>
            <p:cNvSpPr/>
            <p:nvPr/>
          </p:nvSpPr>
          <p:spPr>
            <a:xfrm>
              <a:off x="1208584" y="5014337"/>
              <a:ext cx="771366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pc="-10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취미반</a:t>
              </a: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고급과정</a:t>
              </a: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pc="-1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136576" y="5564747"/>
              <a:ext cx="949299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pc="-10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취미반</a:t>
              </a: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</a:t>
              </a: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중급과정</a:t>
              </a:r>
              <a:r>
                <a:rPr lang="en-US" altLang="ko-KR" spc="-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pc="-1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02214" y="5180758"/>
            <a:ext cx="4334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기존 종목 중 </a:t>
            </a:r>
            <a:r>
              <a:rPr lang="ko-KR" altLang="en-US" sz="1200" i="1" spc="-100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유청소년</a:t>
            </a:r>
            <a:r>
              <a:rPr lang="ko-KR" altLang="en-US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연령대에서 </a:t>
            </a:r>
            <a:r>
              <a:rPr lang="ko-KR" altLang="en-US" sz="1200" i="1" spc="-100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다수준이</a:t>
            </a:r>
            <a:r>
              <a:rPr lang="ko-KR" altLang="en-US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구축되어 있고 </a:t>
            </a:r>
            <a:r>
              <a:rPr lang="en-US" altLang="ko-KR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지역 협력을 이끌어 낼 수 있는 종목 중 </a:t>
            </a:r>
            <a:r>
              <a:rPr lang="ko-KR" altLang="en-US" sz="1200" i="1" spc="-100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2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endParaRPr lang="en-US" altLang="ko-KR" sz="1200" i="1" spc="-10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Freeform 7"/>
          <p:cNvSpPr>
            <a:spLocks/>
          </p:cNvSpPr>
          <p:nvPr/>
        </p:nvSpPr>
        <p:spPr bwMode="gray">
          <a:xfrm>
            <a:off x="6081826" y="3372495"/>
            <a:ext cx="403872" cy="340230"/>
          </a:xfrm>
          <a:custGeom>
            <a:avLst/>
            <a:gdLst/>
            <a:ahLst/>
            <a:cxnLst>
              <a:cxn ang="0">
                <a:pos x="1206" y="368"/>
              </a:cxn>
              <a:cxn ang="0">
                <a:pos x="1118" y="471"/>
              </a:cxn>
              <a:cxn ang="0">
                <a:pos x="1021" y="590"/>
              </a:cxn>
              <a:cxn ang="0">
                <a:pos x="926" y="725"/>
              </a:cxn>
              <a:cxn ang="0">
                <a:pos x="827" y="866"/>
              </a:cxn>
              <a:cxn ang="0">
                <a:pos x="739" y="1000"/>
              </a:cxn>
              <a:cxn ang="0">
                <a:pos x="662" y="1126"/>
              </a:cxn>
              <a:cxn ang="0">
                <a:pos x="601" y="1242"/>
              </a:cxn>
              <a:cxn ang="0">
                <a:pos x="490" y="1353"/>
              </a:cxn>
              <a:cxn ang="0">
                <a:pos x="444" y="1383"/>
              </a:cxn>
              <a:cxn ang="0">
                <a:pos x="402" y="1415"/>
              </a:cxn>
              <a:cxn ang="0">
                <a:pos x="371" y="1437"/>
              </a:cxn>
              <a:cxn ang="0">
                <a:pos x="352" y="1460"/>
              </a:cxn>
              <a:cxn ang="0">
                <a:pos x="341" y="1430"/>
              </a:cxn>
              <a:cxn ang="0">
                <a:pos x="329" y="1387"/>
              </a:cxn>
              <a:cxn ang="0">
                <a:pos x="310" y="1342"/>
              </a:cxn>
              <a:cxn ang="0">
                <a:pos x="288" y="1284"/>
              </a:cxn>
              <a:cxn ang="0">
                <a:pos x="238" y="1176"/>
              </a:cxn>
              <a:cxn ang="0">
                <a:pos x="206" y="1108"/>
              </a:cxn>
              <a:cxn ang="0">
                <a:pos x="176" y="1047"/>
              </a:cxn>
              <a:cxn ang="0">
                <a:pos x="145" y="1000"/>
              </a:cxn>
              <a:cxn ang="0">
                <a:pos x="115" y="962"/>
              </a:cxn>
              <a:cxn ang="0">
                <a:pos x="85" y="931"/>
              </a:cxn>
              <a:cxn ang="0">
                <a:pos x="53" y="904"/>
              </a:cxn>
              <a:cxn ang="0">
                <a:pos x="20" y="889"/>
              </a:cxn>
              <a:cxn ang="0">
                <a:pos x="30" y="851"/>
              </a:cxn>
              <a:cxn ang="0">
                <a:pos x="88" y="801"/>
              </a:cxn>
              <a:cxn ang="0">
                <a:pos x="145" y="770"/>
              </a:cxn>
              <a:cxn ang="0">
                <a:pos x="199" y="755"/>
              </a:cxn>
              <a:cxn ang="0">
                <a:pos x="245" y="755"/>
              </a:cxn>
              <a:cxn ang="0">
                <a:pos x="291" y="786"/>
              </a:cxn>
              <a:cxn ang="0">
                <a:pos x="337" y="843"/>
              </a:cxn>
              <a:cxn ang="0">
                <a:pos x="386" y="931"/>
              </a:cxn>
              <a:cxn ang="0">
                <a:pos x="448" y="1065"/>
              </a:cxn>
              <a:cxn ang="0">
                <a:pos x="562" y="893"/>
              </a:cxn>
              <a:cxn ang="0">
                <a:pos x="700" y="713"/>
              </a:cxn>
              <a:cxn ang="0">
                <a:pos x="868" y="518"/>
              </a:cxn>
              <a:cxn ang="0">
                <a:pos x="1064" y="318"/>
              </a:cxn>
              <a:cxn ang="0">
                <a:pos x="1290" y="96"/>
              </a:cxn>
              <a:cxn ang="0">
                <a:pos x="1247" y="318"/>
              </a:cxn>
            </a:cxnLst>
            <a:rect l="0" t="0" r="r" b="b"/>
            <a:pathLst>
              <a:path w="1550" h="1460">
                <a:moveTo>
                  <a:pt x="1247" y="318"/>
                </a:moveTo>
                <a:lnTo>
                  <a:pt x="1206" y="368"/>
                </a:lnTo>
                <a:lnTo>
                  <a:pt x="1159" y="418"/>
                </a:lnTo>
                <a:lnTo>
                  <a:pt x="1118" y="471"/>
                </a:lnTo>
                <a:lnTo>
                  <a:pt x="1068" y="529"/>
                </a:lnTo>
                <a:lnTo>
                  <a:pt x="1021" y="590"/>
                </a:lnTo>
                <a:lnTo>
                  <a:pt x="976" y="655"/>
                </a:lnTo>
                <a:lnTo>
                  <a:pt x="926" y="725"/>
                </a:lnTo>
                <a:lnTo>
                  <a:pt x="876" y="793"/>
                </a:lnTo>
                <a:lnTo>
                  <a:pt x="827" y="866"/>
                </a:lnTo>
                <a:lnTo>
                  <a:pt x="780" y="935"/>
                </a:lnTo>
                <a:lnTo>
                  <a:pt x="739" y="1000"/>
                </a:lnTo>
                <a:lnTo>
                  <a:pt x="697" y="1065"/>
                </a:lnTo>
                <a:lnTo>
                  <a:pt x="662" y="1126"/>
                </a:lnTo>
                <a:lnTo>
                  <a:pt x="627" y="1184"/>
                </a:lnTo>
                <a:lnTo>
                  <a:pt x="601" y="1242"/>
                </a:lnTo>
                <a:lnTo>
                  <a:pt x="574" y="1295"/>
                </a:lnTo>
                <a:lnTo>
                  <a:pt x="490" y="1353"/>
                </a:lnTo>
                <a:lnTo>
                  <a:pt x="467" y="1368"/>
                </a:lnTo>
                <a:lnTo>
                  <a:pt x="444" y="1383"/>
                </a:lnTo>
                <a:lnTo>
                  <a:pt x="421" y="1399"/>
                </a:lnTo>
                <a:lnTo>
                  <a:pt x="402" y="1415"/>
                </a:lnTo>
                <a:lnTo>
                  <a:pt x="386" y="1425"/>
                </a:lnTo>
                <a:lnTo>
                  <a:pt x="371" y="1437"/>
                </a:lnTo>
                <a:lnTo>
                  <a:pt x="360" y="1448"/>
                </a:lnTo>
                <a:lnTo>
                  <a:pt x="352" y="1460"/>
                </a:lnTo>
                <a:lnTo>
                  <a:pt x="344" y="1445"/>
                </a:lnTo>
                <a:lnTo>
                  <a:pt x="341" y="1430"/>
                </a:lnTo>
                <a:lnTo>
                  <a:pt x="333" y="1410"/>
                </a:lnTo>
                <a:lnTo>
                  <a:pt x="329" y="1387"/>
                </a:lnTo>
                <a:lnTo>
                  <a:pt x="318" y="1365"/>
                </a:lnTo>
                <a:lnTo>
                  <a:pt x="310" y="1342"/>
                </a:lnTo>
                <a:lnTo>
                  <a:pt x="299" y="1314"/>
                </a:lnTo>
                <a:lnTo>
                  <a:pt x="288" y="1284"/>
                </a:lnTo>
                <a:lnTo>
                  <a:pt x="256" y="1214"/>
                </a:lnTo>
                <a:lnTo>
                  <a:pt x="238" y="1176"/>
                </a:lnTo>
                <a:lnTo>
                  <a:pt x="223" y="1138"/>
                </a:lnTo>
                <a:lnTo>
                  <a:pt x="206" y="1108"/>
                </a:lnTo>
                <a:lnTo>
                  <a:pt x="191" y="1077"/>
                </a:lnTo>
                <a:lnTo>
                  <a:pt x="176" y="1047"/>
                </a:lnTo>
                <a:lnTo>
                  <a:pt x="161" y="1023"/>
                </a:lnTo>
                <a:lnTo>
                  <a:pt x="145" y="1000"/>
                </a:lnTo>
                <a:lnTo>
                  <a:pt x="130" y="981"/>
                </a:lnTo>
                <a:lnTo>
                  <a:pt x="115" y="962"/>
                </a:lnTo>
                <a:lnTo>
                  <a:pt x="100" y="947"/>
                </a:lnTo>
                <a:lnTo>
                  <a:pt x="85" y="931"/>
                </a:lnTo>
                <a:lnTo>
                  <a:pt x="69" y="916"/>
                </a:lnTo>
                <a:lnTo>
                  <a:pt x="53" y="904"/>
                </a:lnTo>
                <a:lnTo>
                  <a:pt x="35" y="897"/>
                </a:lnTo>
                <a:lnTo>
                  <a:pt x="20" y="889"/>
                </a:lnTo>
                <a:lnTo>
                  <a:pt x="0" y="881"/>
                </a:lnTo>
                <a:lnTo>
                  <a:pt x="30" y="851"/>
                </a:lnTo>
                <a:lnTo>
                  <a:pt x="62" y="824"/>
                </a:lnTo>
                <a:lnTo>
                  <a:pt x="88" y="801"/>
                </a:lnTo>
                <a:lnTo>
                  <a:pt x="118" y="786"/>
                </a:lnTo>
                <a:lnTo>
                  <a:pt x="145" y="770"/>
                </a:lnTo>
                <a:lnTo>
                  <a:pt x="173" y="758"/>
                </a:lnTo>
                <a:lnTo>
                  <a:pt x="199" y="755"/>
                </a:lnTo>
                <a:lnTo>
                  <a:pt x="226" y="751"/>
                </a:lnTo>
                <a:lnTo>
                  <a:pt x="245" y="755"/>
                </a:lnTo>
                <a:lnTo>
                  <a:pt x="268" y="766"/>
                </a:lnTo>
                <a:lnTo>
                  <a:pt x="291" y="786"/>
                </a:lnTo>
                <a:lnTo>
                  <a:pt x="314" y="813"/>
                </a:lnTo>
                <a:lnTo>
                  <a:pt x="337" y="843"/>
                </a:lnTo>
                <a:lnTo>
                  <a:pt x="364" y="886"/>
                </a:lnTo>
                <a:lnTo>
                  <a:pt x="386" y="931"/>
                </a:lnTo>
                <a:lnTo>
                  <a:pt x="414" y="985"/>
                </a:lnTo>
                <a:lnTo>
                  <a:pt x="448" y="1065"/>
                </a:lnTo>
                <a:lnTo>
                  <a:pt x="502" y="981"/>
                </a:lnTo>
                <a:lnTo>
                  <a:pt x="562" y="893"/>
                </a:lnTo>
                <a:lnTo>
                  <a:pt x="627" y="805"/>
                </a:lnTo>
                <a:lnTo>
                  <a:pt x="700" y="713"/>
                </a:lnTo>
                <a:lnTo>
                  <a:pt x="780" y="617"/>
                </a:lnTo>
                <a:lnTo>
                  <a:pt x="868" y="518"/>
                </a:lnTo>
                <a:lnTo>
                  <a:pt x="965" y="421"/>
                </a:lnTo>
                <a:lnTo>
                  <a:pt x="1064" y="318"/>
                </a:lnTo>
                <a:lnTo>
                  <a:pt x="1175" y="207"/>
                </a:lnTo>
                <a:lnTo>
                  <a:pt x="1290" y="96"/>
                </a:lnTo>
                <a:lnTo>
                  <a:pt x="1550" y="0"/>
                </a:lnTo>
                <a:lnTo>
                  <a:pt x="1247" y="318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200" b="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0553100"/>
              </p:ext>
            </p:extLst>
          </p:nvPr>
        </p:nvGraphicFramePr>
        <p:xfrm>
          <a:off x="7233104" y="3519952"/>
          <a:ext cx="1980219" cy="157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393"/>
                <a:gridCol w="1604826"/>
              </a:tblGrid>
              <a:tr h="529732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en-US" altLang="ko-KR" sz="1050" b="1" spc="-1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b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Step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indent="-9366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0" u="none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시도체육회를 통해 현재 시도체육회가 출전하고 있지 못한 종목 정보 확보</a:t>
                      </a:r>
                      <a:endParaRPr lang="en-US" altLang="ko-KR" sz="1050" b="0" u="none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103">
                <a:tc>
                  <a:txBody>
                    <a:bodyPr/>
                    <a:lstStyle/>
                    <a:p>
                      <a:pPr marL="0" indent="0" algn="ctr" latinLnBrk="1">
                        <a:buFont typeface="Wingdings" pitchFamily="2" charset="2"/>
                        <a:buNone/>
                      </a:pP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en-US" altLang="ko-KR" sz="1050" b="1" spc="-1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nd</a:t>
                      </a: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b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050" b="1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Step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indent="-9366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미출전</a:t>
                      </a:r>
                      <a:r>
                        <a:rPr lang="ko-KR" altLang="en-US" sz="105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종목 중 생활체육 참가자 등 확보가 용이한 종목 선정</a:t>
                      </a:r>
                      <a:endParaRPr lang="en-US" altLang="ko-KR" sz="105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103"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 typeface="Wingdings" pitchFamily="2" charset="2"/>
                        <a:buNone/>
                      </a:pPr>
                      <a: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lang="en-US" altLang="ko-KR" sz="1050" b="1" kern="1200" spc="-1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rd</a:t>
                      </a:r>
                      <a: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b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lang="en-US" altLang="ko-KR" sz="1050" b="1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Step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indent="-93663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050" spc="-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선수반</a:t>
                      </a:r>
                      <a:r>
                        <a:rPr lang="ko-KR" altLang="en-US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참가자 공개 모집</a:t>
                      </a:r>
                      <a:endParaRPr lang="en-US" altLang="ko-KR" sz="1050" spc="-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indent="-93663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050" spc="-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생활체육 프로그램 동시 진행</a:t>
                      </a:r>
                      <a:endParaRPr lang="en-US" altLang="ko-KR" sz="1050" spc="-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5019573" y="5172909"/>
            <a:ext cx="4334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spcAft>
                <a:spcPts val="600"/>
              </a:spcAft>
              <a:defRPr sz="1200" i="1" spc="-10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단기간 시도대표 배출 및 지역 협력을 이끌어 </a:t>
            </a:r>
            <a:r>
              <a:rPr lang="ko-KR" altLang="en-US" dirty="0" smtClean="0"/>
              <a:t>낼 수 있는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err="1" smtClean="0"/>
              <a:t>선수반</a:t>
            </a:r>
            <a:r>
              <a:rPr lang="ko-KR" altLang="en-US" dirty="0" smtClean="0"/>
              <a:t> 종목 선정</a:t>
            </a:r>
            <a:endParaRPr lang="en-US" altLang="ko-KR" dirty="0"/>
          </a:p>
        </p:txBody>
      </p:sp>
      <p:cxnSp>
        <p:nvCxnSpPr>
          <p:cNvPr id="41" name="직선 화살표 연결선 40"/>
          <p:cNvCxnSpPr/>
          <p:nvPr/>
        </p:nvCxnSpPr>
        <p:spPr bwMode="auto">
          <a:xfrm flipV="1">
            <a:off x="1254657" y="3952434"/>
            <a:ext cx="0" cy="180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2" name="직선 화살표 연결선 41"/>
          <p:cNvCxnSpPr/>
          <p:nvPr/>
        </p:nvCxnSpPr>
        <p:spPr bwMode="auto">
          <a:xfrm flipV="1">
            <a:off x="1601997" y="3952434"/>
            <a:ext cx="0" cy="180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3" name="직선 화살표 연결선 42"/>
          <p:cNvCxnSpPr/>
          <p:nvPr/>
        </p:nvCxnSpPr>
        <p:spPr bwMode="auto">
          <a:xfrm flipV="1">
            <a:off x="1946162" y="3952434"/>
            <a:ext cx="0" cy="180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4" name="직선 화살표 연결선 43"/>
          <p:cNvCxnSpPr/>
          <p:nvPr/>
        </p:nvCxnSpPr>
        <p:spPr bwMode="auto">
          <a:xfrm flipV="1">
            <a:off x="1056633" y="4472414"/>
            <a:ext cx="0" cy="144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5" name="직선 화살표 연결선 44"/>
          <p:cNvCxnSpPr/>
          <p:nvPr/>
        </p:nvCxnSpPr>
        <p:spPr bwMode="auto">
          <a:xfrm flipV="1">
            <a:off x="1403973" y="4472414"/>
            <a:ext cx="0" cy="144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6" name="직선 화살표 연결선 45"/>
          <p:cNvCxnSpPr/>
          <p:nvPr/>
        </p:nvCxnSpPr>
        <p:spPr bwMode="auto">
          <a:xfrm flipV="1">
            <a:off x="1748138" y="4472414"/>
            <a:ext cx="0" cy="144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7" name="직선 화살표 연결선 46"/>
          <p:cNvCxnSpPr/>
          <p:nvPr/>
        </p:nvCxnSpPr>
        <p:spPr bwMode="auto">
          <a:xfrm flipV="1">
            <a:off x="2098653" y="4472414"/>
            <a:ext cx="0" cy="144000"/>
          </a:xfrm>
          <a:prstGeom prst="straightConnector1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8" name="AutoShape 55"/>
          <p:cNvSpPr>
            <a:spLocks noChangeArrowheads="1"/>
          </p:cNvSpPr>
          <p:nvPr/>
        </p:nvSpPr>
        <p:spPr bwMode="auto">
          <a:xfrm>
            <a:off x="463943" y="1349235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스포츠클럽에 적합한 </a:t>
            </a:r>
            <a:r>
              <a:rPr lang="ko-KR" altLang="en-US" sz="1400" kern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운영이 이루어지기 위해서는 </a:t>
            </a:r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생활체육 </a:t>
            </a:r>
            <a:r>
              <a:rPr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Pool</a:t>
            </a:r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을 바탕으로 한 </a:t>
            </a:r>
            <a:r>
              <a:rPr lang="ko-KR" altLang="en-US" sz="14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 이루어지거나 </a:t>
            </a:r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지역대표 선정 가능성을 고려한 종목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선정이 필요</a:t>
            </a:r>
            <a:endParaRPr lang="ko-KR" altLang="en-US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737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대회 개최 및 참여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463412" y="1352150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경기수준을 고려한 종목별 대회 개최 확산 및 전문체육 기존 리그와의 연계 시스템 구축을 통해 회원의 </a:t>
            </a:r>
            <a:r>
              <a:rPr lang="ko-KR" altLang="en-US" sz="1400" kern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경기력을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확인하고 그 수준을 지속적으로 향상시켜 나가야 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52500" y="2024844"/>
            <a:ext cx="8928547" cy="4063525"/>
            <a:chOff x="488503" y="2343951"/>
            <a:chExt cx="8928547" cy="3533321"/>
          </a:xfrm>
        </p:grpSpPr>
        <p:sp>
          <p:nvSpPr>
            <p:cNvPr id="8" name="직사각형 7"/>
            <p:cNvSpPr/>
            <p:nvPr/>
          </p:nvSpPr>
          <p:spPr bwMode="auto">
            <a:xfrm>
              <a:off x="488503" y="2345643"/>
              <a:ext cx="1079947" cy="43565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목적</a:t>
              </a:r>
              <a:endPara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488503" y="3002838"/>
              <a:ext cx="1079947" cy="287443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대회</a:t>
              </a:r>
              <a: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리그</a:t>
              </a:r>
              <a: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분류</a:t>
              </a:r>
              <a:endPara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1712979" y="5013672"/>
              <a:ext cx="1014054" cy="855157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생활체육대회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및 리그 참가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 bwMode="auto">
            <a:xfrm>
              <a:off x="1712980" y="3997720"/>
              <a:ext cx="1014054" cy="888398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교류전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개최 및 참가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1712980" y="2996977"/>
              <a:ext cx="1014054" cy="864096"/>
              <a:chOff x="1712980" y="3246836"/>
              <a:chExt cx="1014054" cy="631137"/>
            </a:xfrm>
          </p:grpSpPr>
          <p:sp>
            <p:nvSpPr>
              <p:cNvPr id="19" name="직사각형 18"/>
              <p:cNvSpPr/>
              <p:nvPr/>
            </p:nvSpPr>
            <p:spPr bwMode="auto">
              <a:xfrm>
                <a:off x="1712980" y="3246836"/>
                <a:ext cx="1014054" cy="631137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자체 </a:t>
                </a:r>
                <a: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대회</a:t>
                </a:r>
                <a: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리그</a:t>
                </a:r>
                <a: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개최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" name="AutoShape 15"/>
              <p:cNvSpPr>
                <a:spLocks noChangeArrowheads="1"/>
              </p:cNvSpPr>
              <p:nvPr/>
            </p:nvSpPr>
            <p:spPr bwMode="gray">
              <a:xfrm>
                <a:off x="1717795" y="3251116"/>
                <a:ext cx="144000" cy="13147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1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  <p:sp>
          <p:nvSpPr>
            <p:cNvPr id="13" name="AutoShape 15"/>
            <p:cNvSpPr>
              <a:spLocks noChangeArrowheads="1"/>
            </p:cNvSpPr>
            <p:nvPr/>
          </p:nvSpPr>
          <p:spPr bwMode="gray">
            <a:xfrm>
              <a:off x="1712640" y="3996621"/>
              <a:ext cx="144000" cy="1917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2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14" name="AutoShape 15"/>
            <p:cNvSpPr>
              <a:spLocks noChangeArrowheads="1"/>
            </p:cNvSpPr>
            <p:nvPr/>
          </p:nvSpPr>
          <p:spPr bwMode="gray">
            <a:xfrm>
              <a:off x="1721107" y="5013200"/>
              <a:ext cx="144000" cy="1917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3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720752" y="3057339"/>
              <a:ext cx="6696298" cy="78947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회원을 대상으로 한 대회 및 리그 개최</a:t>
              </a:r>
              <a:endParaRPr lang="en-US" altLang="ko-KR" sz="1200" b="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 초기에는 대부분 초보자로 구성되어 있어 외부 대회 및 리그에 참여에 어려움이 있는 만큼 </a:t>
              </a: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초기에는 자체 대회 및 리그 개최를 중점적으로 실시해야 함</a:t>
              </a:r>
              <a:r>
                <a:rPr lang="en-US" altLang="ko-KR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대회 운영 자원봉사자를 모집하여 경기에 참여하지 않는 회원도 대회에 참여할 수 있는 기회를 제공해야 함</a:t>
              </a:r>
              <a:r>
                <a:rPr lang="en-US" altLang="ko-KR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738858" y="4126501"/>
              <a:ext cx="6678192" cy="62890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비슷한 수준에 있는 지역 내 동호회</a:t>
              </a:r>
              <a:r>
                <a:rPr lang="en-US" altLang="ko-KR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클럽과의 친선 </a:t>
              </a:r>
              <a:r>
                <a:rPr lang="ko-KR" altLang="en-US" sz="1200" b="0" spc="-15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교류전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개최</a:t>
              </a:r>
              <a:endPara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  간 </a:t>
              </a:r>
              <a:r>
                <a:rPr lang="ko-KR" altLang="en-US" sz="1200" spc="-15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교류전</a:t>
              </a: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진행 권장</a:t>
              </a:r>
              <a:r>
                <a:rPr lang="en-US" altLang="ko-KR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소속감 확보와 더불어 사업에 대한  회원의 이해도 향상 가능</a:t>
              </a:r>
              <a:r>
                <a:rPr lang="en-US" altLang="ko-KR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교류전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참가 선수 선발을 위한 자체 대회 개최 권장</a:t>
              </a:r>
              <a:r>
                <a:rPr lang="en-US" altLang="ko-KR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행사에 대한 회원의 관심도 향상 가능</a:t>
              </a:r>
              <a:r>
                <a:rPr lang="en-US" altLang="ko-KR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2738858" y="5126996"/>
              <a:ext cx="6678192" cy="59545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회원의 실력이 일정 수준에 올라 왔을 경우 생활체육대회 및 기존 종목별협회에서 운영하고 있는 리그 참여 </a:t>
              </a:r>
              <a:endParaRPr lang="en-US" altLang="ko-KR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초기 기존 동호회원을 흡수한 </a:t>
              </a: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경우 반드시 현 </a:t>
              </a:r>
              <a:r>
                <a:rPr lang="ko-KR" altLang="en-US" sz="1200" spc="-15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클럽명으로</a:t>
              </a:r>
              <a:r>
                <a:rPr lang="ko-KR" altLang="en-US" sz="120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대회에 참가하여 클럽에 대한 소속감을 확보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 나가는 것이 중요함</a:t>
              </a:r>
              <a:r>
                <a:rPr lang="en-US" altLang="ko-KR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23698" y="2343951"/>
              <a:ext cx="7776418" cy="434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회원의 현재 </a:t>
              </a:r>
              <a:r>
                <a:rPr lang="ko-KR" altLang="en-US" sz="120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경기력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수준 확인 및 수준 향상을 위한 동기 부여</a:t>
              </a:r>
              <a:endPara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외부 대회 및 리그 참여를 통한 클럽 소속감 확보 </a:t>
              </a:r>
              <a:endPara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524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커뮤니티행사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450364" y="2033311"/>
            <a:ext cx="9219160" cy="2200684"/>
            <a:chOff x="488503" y="2615754"/>
            <a:chExt cx="8923053" cy="3469450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488503" y="2615754"/>
              <a:ext cx="1079947" cy="34694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회원대상</a:t>
              </a:r>
              <a:r>
                <a:rPr lang="en-US" altLang="ko-KR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커뮤니티 </a:t>
              </a:r>
              <a: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프로그램</a:t>
              </a:r>
              <a:endPara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1712979" y="5019808"/>
              <a:ext cx="1014054" cy="1024935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자치활동형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 bwMode="auto">
            <a:xfrm>
              <a:off x="1712980" y="3849296"/>
              <a:ext cx="1014054" cy="1040055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레저형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5" name="그룹 24"/>
            <p:cNvGrpSpPr/>
            <p:nvPr/>
          </p:nvGrpSpPr>
          <p:grpSpPr>
            <a:xfrm>
              <a:off x="1712980" y="2662279"/>
              <a:ext cx="1014054" cy="1025637"/>
              <a:chOff x="1712980" y="3246835"/>
              <a:chExt cx="1014054" cy="434396"/>
            </a:xfrm>
          </p:grpSpPr>
          <p:sp>
            <p:nvSpPr>
              <p:cNvPr id="31" name="직사각형 30"/>
              <p:cNvSpPr/>
              <p:nvPr/>
            </p:nvSpPr>
            <p:spPr bwMode="auto">
              <a:xfrm>
                <a:off x="1712980" y="3246835"/>
                <a:ext cx="1014054" cy="434396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err="1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자원봉사형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AutoShape 15"/>
              <p:cNvSpPr>
                <a:spLocks noChangeArrowheads="1"/>
              </p:cNvSpPr>
              <p:nvPr/>
            </p:nvSpPr>
            <p:spPr bwMode="gray">
              <a:xfrm>
                <a:off x="1717795" y="3251116"/>
                <a:ext cx="144000" cy="9049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36000" anchor="ctr"/>
              <a:lstStyle/>
              <a:p>
                <a:pPr algn="ctr"/>
                <a:r>
                  <a:rPr lang="en-US" altLang="ko-KR" sz="1200" i="1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1</a:t>
                </a:r>
                <a:endParaRPr lang="ko-KR" altLang="en-US" sz="1200" i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</p:grpSp>
        <p:sp>
          <p:nvSpPr>
            <p:cNvPr id="26" name="AutoShape 15"/>
            <p:cNvSpPr>
              <a:spLocks noChangeArrowheads="1"/>
            </p:cNvSpPr>
            <p:nvPr/>
          </p:nvSpPr>
          <p:spPr bwMode="gray">
            <a:xfrm>
              <a:off x="1712640" y="3847401"/>
              <a:ext cx="144000" cy="21367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2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27" name="AutoShape 15"/>
            <p:cNvSpPr>
              <a:spLocks noChangeArrowheads="1"/>
            </p:cNvSpPr>
            <p:nvPr/>
          </p:nvSpPr>
          <p:spPr bwMode="gray">
            <a:xfrm>
              <a:off x="1721107" y="5018993"/>
              <a:ext cx="144000" cy="21367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3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720752" y="2662281"/>
              <a:ext cx="6690804" cy="1025635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소외계층 체육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원활동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내 생활체육 대회 지원 자원봉사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자체 대회 자원봉사 등  체육연계 자원봉사 활동 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기획</a:t>
              </a:r>
              <a:endParaRPr lang="en-US" altLang="ko-KR" sz="1200" b="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클럽은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회원이 자원봉사활동 참여를 인증할 수 있도록 </a:t>
              </a:r>
              <a:r>
                <a:rPr lang="en-US" altLang="ko-KR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1365 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자원봉사센터에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자원봉사인증기관으로 등록 권장</a:t>
              </a:r>
              <a:endPara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2738858" y="3849296"/>
              <a:ext cx="6463197" cy="1040055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종목별 멤버십 형성을 위한 </a:t>
              </a:r>
              <a:r>
                <a:rPr lang="ko-KR" altLang="en-US" sz="1200" spc="-100" dirty="0" err="1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레저형</a:t>
              </a:r>
              <a:r>
                <a:rPr lang="ko-KR" altLang="en-US" sz="120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커뮤니티프로그램 진행 </a:t>
              </a:r>
              <a:endPara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 연계 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우수선수 초청 </a:t>
              </a:r>
              <a:r>
                <a:rPr lang="ko-KR" altLang="en-US" sz="1200" b="0" spc="-10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사인회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및 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1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일 강습회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프로경기 관람</a:t>
              </a:r>
              <a:r>
                <a:rPr lang="en-US" altLang="ko-KR" sz="1200" b="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등</a:t>
              </a:r>
              <a:endPara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 외 활동 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종목 별 야유회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회원 가족과 함께 하는 캠프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해양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겨울스포츠 캠프 등</a:t>
              </a:r>
              <a:r>
                <a:rPr lang="en-US" altLang="ko-KR" sz="1200" b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 </a:t>
              </a:r>
              <a:endParaRPr lang="en-US" altLang="ko-KR" sz="1200" u="sng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738858" y="5019808"/>
              <a:ext cx="6672698" cy="1024935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종목 별 회원 간담회 진행 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 자치조직 결성을 목적으로 종목 운영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자치활동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방향에 대한 의견 </a:t>
              </a: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교환</a:t>
              </a:r>
              <a:endParaRPr lang="ko-KR" altLang="en-US" sz="1200" b="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300"/>
                </a:spcAft>
                <a:buFont typeface="Wingdings" pitchFamily="2" charset="2"/>
                <a:buChar char="§"/>
              </a:pPr>
              <a:r>
                <a:rPr lang="ko-KR" altLang="en-US" sz="1200" b="0" spc="-15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연말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회원의 밤 진행 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자원봉사자 공로상</a:t>
              </a:r>
              <a:r>
                <a:rPr lang="en-US" altLang="ko-KR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0" spc="-15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우수 활동 회원 시상식 및 다과회 진행 </a:t>
              </a:r>
            </a:p>
          </p:txBody>
        </p:sp>
      </p:grpSp>
      <p:sp>
        <p:nvSpPr>
          <p:cNvPr id="34" name="AutoShape 55"/>
          <p:cNvSpPr>
            <a:spLocks noChangeArrowheads="1"/>
          </p:cNvSpPr>
          <p:nvPr/>
        </p:nvSpPr>
        <p:spPr bwMode="auto">
          <a:xfrm>
            <a:off x="469743" y="1340701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다양한 커뮤니티프로그램 진행을 통해 회원이 스포츠클럽에 대한 소속감과 자긍심을 가질 수 있도록 노력해야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하며 이를 통해 지역사회 내 스포츠클럽에 대한 긍정적 인식을 확산시켜나가야 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452945" y="4322459"/>
            <a:ext cx="1079947" cy="114135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지역주민</a:t>
            </a:r>
            <a:r>
              <a:rPr lang="en-US" altLang="ko-KR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커뮤니티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프로그램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1677422" y="4905164"/>
            <a:ext cx="1079266" cy="539961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정보제공형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1677421" y="4346039"/>
            <a:ext cx="1079267" cy="465128"/>
            <a:chOff x="1712979" y="3246836"/>
            <a:chExt cx="1079267" cy="260974"/>
          </a:xfrm>
        </p:grpSpPr>
        <p:sp>
          <p:nvSpPr>
            <p:cNvPr id="39" name="직사각형 38"/>
            <p:cNvSpPr/>
            <p:nvPr/>
          </p:nvSpPr>
          <p:spPr bwMode="auto">
            <a:xfrm>
              <a:off x="1712979" y="3246836"/>
              <a:ext cx="1079267" cy="260974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기본참여형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AutoShape 15"/>
            <p:cNvSpPr>
              <a:spLocks noChangeArrowheads="1"/>
            </p:cNvSpPr>
            <p:nvPr/>
          </p:nvSpPr>
          <p:spPr bwMode="gray">
            <a:xfrm>
              <a:off x="1717795" y="3251116"/>
              <a:ext cx="144000" cy="13147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1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</p:grpSp>
      <p:sp>
        <p:nvSpPr>
          <p:cNvPr id="41" name="AutoShape 15"/>
          <p:cNvSpPr>
            <a:spLocks noChangeArrowheads="1"/>
          </p:cNvSpPr>
          <p:nvPr/>
        </p:nvSpPr>
        <p:spPr bwMode="gray">
          <a:xfrm>
            <a:off x="1677082" y="4911826"/>
            <a:ext cx="144000" cy="249578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36000" anchor="ctr"/>
          <a:lstStyle/>
          <a:p>
            <a:pPr algn="ctr"/>
            <a:r>
              <a:rPr lang="en-US" altLang="ko-KR" sz="1200" i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rPr>
              <a:t>2</a:t>
            </a:r>
            <a:endParaRPr lang="ko-KR" altLang="en-US" sz="1200" i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abic Typesetting" pitchFamily="66" charset="-78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685194" y="4326752"/>
            <a:ext cx="6048226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57175" indent="-171450">
              <a:buFont typeface="Wingdings" pitchFamily="2" charset="2"/>
              <a:buChar char="§"/>
            </a:pPr>
            <a:r>
              <a:rPr lang="ko-KR" altLang="en-US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지역주민이 쉽게 체육활동에 참여할 수 있는 프로그램 진행 필요</a:t>
            </a:r>
            <a: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(ex,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걷기 대회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유명선수 일일 강습 및 </a:t>
            </a:r>
            <a:r>
              <a:rPr lang="ko-KR" altLang="en-US" sz="1200" b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사인회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일일 종목 체험 </a:t>
            </a:r>
            <a:r>
              <a:rPr lang="ko-KR" altLang="en-US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프로그램</a:t>
            </a:r>
            <a:r>
              <a:rPr lang="en-US" altLang="ko-KR" sz="120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667296" y="4932489"/>
            <a:ext cx="5886104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57175" indent="-171450">
              <a:buFont typeface="Wingdings" pitchFamily="2" charset="2"/>
              <a:buChar char="§"/>
            </a:pPr>
            <a:r>
              <a:rPr lang="ko-KR" altLang="en-US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지역주민이 건강 및 생활에 유익한 정보를 얻을 수 있는 프로그램 진행 필요</a:t>
            </a:r>
            <a: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(ex,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유명선수 강연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건강교실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금연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식습관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영양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다이어트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안전교실 등</a:t>
            </a:r>
            <a:r>
              <a:rPr lang="en-US" altLang="ko-KR" sz="120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endParaRPr lang="ko-KR" altLang="en-US" sz="120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 bwMode="auto">
          <a:xfrm>
            <a:off x="450363" y="5559196"/>
            <a:ext cx="1079947" cy="64501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주의사항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570505" y="5557879"/>
            <a:ext cx="77764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80975" indent="-180975">
              <a:spcAft>
                <a:spcPts val="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 소개 자료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 개요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종목 프로그램</a:t>
            </a:r>
            <a:r>
              <a:rPr lang="en-US" altLang="ko-KR" sz="12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준비 필수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>
              <a:spcAft>
                <a:spcPts val="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주민참여 프로그램을 통해 주민 가입 시 혜택 제공 권장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가입비 면제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회비 할인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유니폼 제공 등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975" indent="-180975">
              <a:spcAft>
                <a:spcPts val="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행사 진행 시 지역 내 주요 인사를 초청하여 클럽에 대한 지역사회 긍정적 인식 확보 모색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984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52500" y="2025789"/>
            <a:ext cx="9001063" cy="4263039"/>
            <a:chOff x="452500" y="2025789"/>
            <a:chExt cx="8461375" cy="4470845"/>
          </a:xfrm>
        </p:grpSpPr>
        <p:sp>
          <p:nvSpPr>
            <p:cNvPr id="24" name="AutoShape 41"/>
            <p:cNvSpPr>
              <a:spLocks noChangeArrowheads="1"/>
            </p:cNvSpPr>
            <p:nvPr/>
          </p:nvSpPr>
          <p:spPr bwMode="auto">
            <a:xfrm>
              <a:off x="452501" y="3385634"/>
              <a:ext cx="8461374" cy="3095239"/>
            </a:xfrm>
            <a:prstGeom prst="roundRect">
              <a:avLst>
                <a:gd name="adj" fmla="val 0"/>
              </a:avLst>
            </a:prstGeom>
            <a:noFill/>
            <a:ln w="3175" algn="ctr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marL="88900" indent="-88900">
                <a:lnSpc>
                  <a:spcPct val="90000"/>
                </a:lnSpc>
                <a:spcBef>
                  <a:spcPct val="50000"/>
                </a:spcBef>
                <a:buFontTx/>
                <a:buChar char="•"/>
              </a:pPr>
              <a:endParaRPr lang="en-US" altLang="ko-KR" sz="1000" b="0" dirty="0" smtClean="0">
                <a:solidFill>
                  <a:srgbClr val="404040"/>
                </a:solidFill>
                <a:latin typeface="Rix고딕 L" panose="02020603020101020101" pitchFamily="18" charset="-127"/>
                <a:ea typeface="Rix고딕 L" panose="02020603020101020101" pitchFamily="18" charset="-127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701401" y="3494785"/>
              <a:ext cx="8006770" cy="286928"/>
              <a:chOff x="433345" y="2571387"/>
              <a:chExt cx="2647993" cy="362086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441435" y="2571387"/>
                <a:ext cx="263990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  <a:defRPr/>
                </a:pPr>
                <a:r>
                  <a:rPr lang="ko-KR" altLang="en-US" sz="14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자격 유지에 따른 혜택 安</a:t>
                </a:r>
                <a:endParaRPr lang="en-US" altLang="ko-KR" sz="14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23" name="직선 연결선 22"/>
              <p:cNvCxnSpPr/>
              <p:nvPr/>
            </p:nvCxnSpPr>
            <p:spPr bwMode="auto">
              <a:xfrm>
                <a:off x="433345" y="2933473"/>
                <a:ext cx="2647993" cy="0"/>
              </a:xfrm>
              <a:prstGeom prst="line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" name="그룹 7"/>
            <p:cNvGrpSpPr/>
            <p:nvPr/>
          </p:nvGrpSpPr>
          <p:grpSpPr>
            <a:xfrm>
              <a:off x="701401" y="3875868"/>
              <a:ext cx="8031697" cy="2620766"/>
              <a:chOff x="696537" y="3035059"/>
              <a:chExt cx="8529738" cy="3463258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696537" y="3035059"/>
                <a:ext cx="2783068" cy="57757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</p:spPr>
            <p:txBody>
              <a:bodyPr wrap="square" anchor="ctr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ko-KR" altLang="en-US" sz="1600" spc="-100" dirty="0" smtClean="0">
                    <a:solidFill>
                      <a:prstClr val="white"/>
                    </a:solidFill>
                    <a:latin typeface="맑은 고딕" pitchFamily="50" charset="-127"/>
                    <a:ea typeface="맑은 고딕" pitchFamily="50" charset="-127"/>
                  </a:rPr>
                  <a:t>생활체육지도자 파견</a:t>
                </a:r>
                <a:endParaRPr lang="en-US" altLang="ko-KR" sz="160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0" name="직사각형 9"/>
              <p:cNvSpPr/>
              <p:nvPr/>
            </p:nvSpPr>
            <p:spPr>
              <a:xfrm>
                <a:off x="3540531" y="3035059"/>
                <a:ext cx="2783068" cy="57757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</p:spPr>
            <p:txBody>
              <a:bodyPr wrap="square" anchor="ctr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ko-KR" altLang="en-US" sz="1600" spc="-100" dirty="0" smtClean="0">
                    <a:solidFill>
                      <a:prstClr val="white"/>
                    </a:solidFill>
                    <a:latin typeface="맑은 고딕" pitchFamily="50" charset="-127"/>
                    <a:ea typeface="맑은 고딕" pitchFamily="50" charset="-127"/>
                  </a:rPr>
                  <a:t>엘리트 육성지원</a:t>
                </a:r>
                <a:endParaRPr lang="en-US" altLang="ko-KR" sz="160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1" name="직사각형 10"/>
              <p:cNvSpPr/>
              <p:nvPr/>
            </p:nvSpPr>
            <p:spPr>
              <a:xfrm>
                <a:off x="6416734" y="3035059"/>
                <a:ext cx="2783068" cy="57757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</p:spPr>
            <p:txBody>
              <a:bodyPr wrap="square" anchor="ctr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ko-KR" altLang="en-US" sz="1600" spc="-100" dirty="0" smtClean="0">
                    <a:solidFill>
                      <a:prstClr val="white"/>
                    </a:solidFill>
                    <a:latin typeface="맑은 고딕" pitchFamily="50" charset="-127"/>
                    <a:ea typeface="맑은 고딕" pitchFamily="50" charset="-127"/>
                  </a:rPr>
                  <a:t>대한체육회 사업 제공</a:t>
                </a:r>
                <a:endParaRPr lang="en-US" altLang="ko-KR" sz="160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2" name="직사각형 18"/>
              <p:cNvSpPr>
                <a:spLocks noChangeArrowheads="1"/>
              </p:cNvSpPr>
              <p:nvPr/>
            </p:nvSpPr>
            <p:spPr bwMode="auto">
              <a:xfrm>
                <a:off x="696537" y="3040644"/>
                <a:ext cx="215259" cy="277199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200" i="1" spc="-100" dirty="0" smtClean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1</a:t>
                </a:r>
                <a:endParaRPr lang="ko-KR" altLang="en-US" sz="1200" i="1" spc="-10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  <p:sp>
            <p:nvSpPr>
              <p:cNvPr id="13" name="직사각형 18"/>
              <p:cNvSpPr>
                <a:spLocks noChangeArrowheads="1"/>
              </p:cNvSpPr>
              <p:nvPr/>
            </p:nvSpPr>
            <p:spPr bwMode="auto">
              <a:xfrm>
                <a:off x="3540531" y="3040644"/>
                <a:ext cx="215259" cy="277199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200" i="1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2</a:t>
                </a:r>
                <a:endParaRPr lang="ko-KR" altLang="en-US" sz="1200" i="1" spc="-10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  <p:sp>
            <p:nvSpPr>
              <p:cNvPr id="14" name="직사각형 18"/>
              <p:cNvSpPr>
                <a:spLocks noChangeArrowheads="1"/>
              </p:cNvSpPr>
              <p:nvPr/>
            </p:nvSpPr>
            <p:spPr bwMode="auto">
              <a:xfrm>
                <a:off x="6416734" y="3040644"/>
                <a:ext cx="215259" cy="277199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200" i="1" spc="-100" dirty="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abic Typesetting" pitchFamily="66" charset="-78"/>
                  </a:rPr>
                  <a:t>3</a:t>
                </a:r>
                <a:endParaRPr lang="ko-KR" altLang="en-US" sz="1200" i="1" spc="-10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696537" y="3966830"/>
                <a:ext cx="2783068" cy="227045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anchor="ctr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endParaRPr lang="en-US" altLang="ko-KR" sz="140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3561466" y="3966830"/>
                <a:ext cx="2783068" cy="227045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anchor="ctr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endParaRPr lang="en-US" altLang="ko-KR" sz="140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6443207" y="3966830"/>
                <a:ext cx="2783068" cy="227045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anchor="ctr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endParaRPr lang="en-US" altLang="ko-KR" sz="1400" spc="-100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740530" y="4003042"/>
                <a:ext cx="2739075" cy="24952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ko-KR" altLang="en-US" sz="1200" b="0" spc="-50" dirty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①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생활체육지도자 스포츠클럽</a:t>
                </a:r>
                <a:r>
                  <a:rPr lang="en-US" altLang="ko-KR" sz="1200" b="0" spc="-50" dirty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lang="en-US" altLang="ko-KR" sz="1200" b="0" spc="-50" dirty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   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파견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(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클럽 당 최대 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2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명 한정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)</a:t>
                </a:r>
              </a:p>
              <a:p>
                <a:pPr>
                  <a:spcAft>
                    <a:spcPts val="600"/>
                  </a:spcAft>
                </a:pP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② 본 지도자는 클럽의 공공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   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성을 확보할 수 있는 분야 지도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   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활동 진행</a:t>
                </a:r>
                <a:endParaRPr lang="ko-KR" altLang="en-US" sz="1200" b="0" spc="-50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  <a:p>
                <a:pPr>
                  <a:spcAft>
                    <a:spcPts val="600"/>
                  </a:spcAft>
                </a:pP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③ 이를 통해 클럽 인건비 절감 및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   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클럽의 공공성 확보 가능</a:t>
                </a:r>
                <a:endParaRPr lang="en-US" altLang="ko-KR" sz="1200" b="0" spc="-50" dirty="0" smtClean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  <a:p>
                <a:pPr marL="171450" indent="-171450">
                  <a:spcAft>
                    <a:spcPts val="600"/>
                  </a:spcAft>
                  <a:buFont typeface="Wingdings" pitchFamily="2" charset="2"/>
                  <a:buChar char="ü"/>
                </a:pPr>
                <a:endParaRPr lang="en-US" altLang="ko-KR" sz="1200" b="0" spc="-50" dirty="0" smtClean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3569203" y="4003042"/>
                <a:ext cx="2739075" cy="1789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77800" indent="-177800">
                  <a:spcAft>
                    <a:spcPts val="600"/>
                  </a:spcAft>
                </a:pPr>
                <a:r>
                  <a:rPr lang="ko-KR" altLang="en-US" sz="1200" b="0" spc="-50" dirty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①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지속적으로 선수 육성이 가능하도록 엘리트육성 지원금 제공</a:t>
                </a:r>
                <a:endParaRPr lang="en-US" altLang="ko-KR" sz="1200" b="0" spc="-50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  <a:p>
                <a:pPr marL="177800" indent="-177800">
                  <a:spcAft>
                    <a:spcPts val="600"/>
                  </a:spcAft>
                </a:pP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② 본 지원사업을 통해 확보한 지도자를 활용하여 클럽 추가수익창출</a:t>
                </a:r>
                <a:endParaRPr lang="en-US" altLang="ko-KR" sz="1200" b="0" spc="-50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  <a:p>
                <a:pPr marL="177800" indent="-177800">
                  <a:spcAft>
                    <a:spcPts val="600"/>
                  </a:spcAft>
                </a:pP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③</a:t>
                </a:r>
                <a:r>
                  <a:rPr lang="en-US" altLang="ko-KR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엘리트육성 지원을 통해 선수육성과 클럽 재정자립에 도움</a:t>
                </a:r>
                <a:endParaRPr lang="en-US" altLang="ko-KR" sz="1200" b="0" spc="-50" dirty="0" smtClean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6471023" y="4003042"/>
                <a:ext cx="2739075" cy="17701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77800" indent="-177800">
                  <a:spcAft>
                    <a:spcPts val="600"/>
                  </a:spcAft>
                </a:pP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① 학교 밖 사업 등 대한체육회 주관의 프로그램 성 사업을 스포츠클럽이 운영할 수 있도록 제공</a:t>
                </a:r>
                <a:endParaRPr lang="en-US" altLang="ko-KR" sz="1200" b="0" spc="-50" dirty="0" smtClean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  <a:p>
                <a:pPr marL="177800" indent="-177800">
                  <a:spcAft>
                    <a:spcPts val="600"/>
                  </a:spcAft>
                </a:pP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② </a:t>
                </a:r>
                <a:r>
                  <a:rPr lang="ko-KR" altLang="en-US" sz="1200" b="0" spc="-50" dirty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스포츠클럽은 지역 내 공적인 역할을 재정적인 부담 없이 진행가능하며 일정 부분 수익까지 창출 </a:t>
                </a:r>
                <a:r>
                  <a:rPr lang="ko-KR" altLang="en-US" sz="1200" b="0" spc="-50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가능</a:t>
                </a:r>
                <a:endParaRPr lang="ko-KR" altLang="en-US" sz="1200" b="0" spc="-50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27" name="그룹 26"/>
            <p:cNvGrpSpPr/>
            <p:nvPr/>
          </p:nvGrpSpPr>
          <p:grpSpPr>
            <a:xfrm>
              <a:off x="2378017" y="2025789"/>
              <a:ext cx="6516671" cy="1122665"/>
              <a:chOff x="764989" y="5186003"/>
              <a:chExt cx="8040386" cy="1122665"/>
            </a:xfrm>
          </p:grpSpPr>
          <p:sp>
            <p:nvSpPr>
              <p:cNvPr id="28" name="직사각형 27"/>
              <p:cNvSpPr/>
              <p:nvPr/>
            </p:nvSpPr>
            <p:spPr bwMode="auto">
              <a:xfrm>
                <a:off x="764989" y="5186003"/>
                <a:ext cx="2376000" cy="36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/>
                <a:r>
                  <a:rPr lang="en-US" altLang="ko-KR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1. </a:t>
                </a:r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자격 평가</a:t>
                </a:r>
                <a:endParaRPr lang="en-US" altLang="ko-KR" sz="1200" kern="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 bwMode="auto">
              <a:xfrm>
                <a:off x="3640824" y="5186003"/>
                <a:ext cx="2376000" cy="36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/>
                <a:r>
                  <a:rPr lang="en-US" altLang="ko-KR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2. </a:t>
                </a:r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자격 부여</a:t>
                </a:r>
                <a:endParaRPr lang="en-US" altLang="ko-KR" sz="1200" kern="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0" name="직사각형 29"/>
              <p:cNvSpPr/>
              <p:nvPr/>
            </p:nvSpPr>
            <p:spPr bwMode="auto">
              <a:xfrm>
                <a:off x="6429375" y="5186003"/>
                <a:ext cx="2376000" cy="36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/>
                <a:r>
                  <a:rPr lang="en-US" altLang="ko-KR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3. </a:t>
                </a:r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혜택 제공</a:t>
                </a:r>
                <a:endParaRPr lang="en-US" altLang="ko-KR" sz="1200" kern="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cxnSp>
            <p:nvCxnSpPr>
              <p:cNvPr id="31" name="직선 화살표 연결선 30"/>
              <p:cNvCxnSpPr/>
              <p:nvPr/>
            </p:nvCxnSpPr>
            <p:spPr bwMode="auto">
              <a:xfrm>
                <a:off x="3249192" y="5733256"/>
                <a:ext cx="308004" cy="0"/>
              </a:xfrm>
              <a:prstGeom prst="straightConnector1">
                <a:avLst/>
              </a:prstGeom>
              <a:noFill/>
              <a:ln w="9525" cap="flat" cmpd="sng" algn="ctr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32" name="직선 화살표 연결선 31"/>
              <p:cNvCxnSpPr/>
              <p:nvPr/>
            </p:nvCxnSpPr>
            <p:spPr bwMode="auto">
              <a:xfrm>
                <a:off x="6084795" y="5733256"/>
                <a:ext cx="308004" cy="0"/>
              </a:xfrm>
              <a:prstGeom prst="straightConnector1">
                <a:avLst/>
              </a:prstGeom>
              <a:noFill/>
              <a:ln w="9525" cap="flat" cmpd="sng" algn="ctr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grpSp>
            <p:nvGrpSpPr>
              <p:cNvPr id="33" name="그룹 32"/>
              <p:cNvGrpSpPr/>
              <p:nvPr/>
            </p:nvGrpSpPr>
            <p:grpSpPr>
              <a:xfrm>
                <a:off x="1917044" y="6092668"/>
                <a:ext cx="5724239" cy="216000"/>
                <a:chOff x="1917044" y="6092668"/>
                <a:chExt cx="5724239" cy="216000"/>
              </a:xfrm>
            </p:grpSpPr>
            <p:cxnSp>
              <p:nvCxnSpPr>
                <p:cNvPr id="37" name="직선 화살표 연결선 36"/>
                <p:cNvCxnSpPr/>
                <p:nvPr/>
              </p:nvCxnSpPr>
              <p:spPr bwMode="auto">
                <a:xfrm flipV="1">
                  <a:off x="1917044" y="6092668"/>
                  <a:ext cx="0" cy="216000"/>
                </a:xfrm>
                <a:prstGeom prst="straightConnector1">
                  <a:avLst/>
                </a:prstGeom>
                <a:noFill/>
                <a:ln w="9525" cap="flat" cmpd="sng" algn="ctr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  <p:cxnSp>
              <p:nvCxnSpPr>
                <p:cNvPr id="38" name="직선 화살표 연결선 37"/>
                <p:cNvCxnSpPr/>
                <p:nvPr/>
              </p:nvCxnSpPr>
              <p:spPr bwMode="auto">
                <a:xfrm flipV="1">
                  <a:off x="7641283" y="6092668"/>
                  <a:ext cx="0" cy="216000"/>
                </a:xfrm>
                <a:prstGeom prst="straightConnector1">
                  <a:avLst/>
                </a:prstGeom>
                <a:noFill/>
                <a:ln w="9525" cap="flat" cmpd="sng" algn="ctr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round/>
                  <a:headEnd type="none" w="med" len="med"/>
                  <a:tailEnd type="none"/>
                </a:ln>
                <a:effectLst/>
              </p:spPr>
            </p:cxnSp>
            <p:cxnSp>
              <p:nvCxnSpPr>
                <p:cNvPr id="39" name="직선 화살표 연결선 38"/>
                <p:cNvCxnSpPr/>
                <p:nvPr/>
              </p:nvCxnSpPr>
              <p:spPr bwMode="auto">
                <a:xfrm>
                  <a:off x="1917044" y="6308668"/>
                  <a:ext cx="5724000" cy="0"/>
                </a:xfrm>
                <a:prstGeom prst="straightConnector1">
                  <a:avLst/>
                </a:prstGeom>
                <a:noFill/>
                <a:ln w="9525" cap="flat" cmpd="sng" algn="ctr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round/>
                  <a:headEnd type="none" w="med" len="med"/>
                  <a:tailEnd type="none"/>
                </a:ln>
                <a:effectLst/>
              </p:spPr>
            </p:cxnSp>
          </p:grpSp>
          <p:sp>
            <p:nvSpPr>
              <p:cNvPr id="34" name="직사각형 33"/>
              <p:cNvSpPr/>
              <p:nvPr/>
            </p:nvSpPr>
            <p:spPr bwMode="auto">
              <a:xfrm>
                <a:off x="764989" y="5588668"/>
                <a:ext cx="2376000" cy="504000"/>
              </a:xfrm>
              <a:prstGeom prst="rect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bg1">
                    <a:lumMod val="50000"/>
                  </a:scheme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/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졸업 클럽 대상</a:t>
                </a:r>
                <a:endParaRPr lang="en-US" altLang="ko-KR" sz="12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/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자격평가</a:t>
                </a:r>
                <a:endParaRPr lang="en-US" altLang="ko-KR" sz="1200" kern="0" spc="-1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5" name="직사각형 34"/>
              <p:cNvSpPr/>
              <p:nvPr/>
            </p:nvSpPr>
            <p:spPr bwMode="auto">
              <a:xfrm>
                <a:off x="3640824" y="5588668"/>
                <a:ext cx="2376000" cy="504000"/>
              </a:xfrm>
              <a:prstGeom prst="rect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bg1">
                    <a:lumMod val="50000"/>
                  </a:scheme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/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스포츠클럽</a:t>
                </a:r>
                <a:r>
                  <a:rPr lang="en-US" altLang="ko-KR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자격</a:t>
                </a:r>
                <a:endParaRPr lang="en-US" altLang="ko-KR" sz="12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/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부여 또는 박탈</a:t>
                </a:r>
                <a:endParaRPr lang="en-US" altLang="ko-KR" sz="12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 bwMode="auto">
              <a:xfrm>
                <a:off x="6429375" y="5588668"/>
                <a:ext cx="2376000" cy="504000"/>
              </a:xfrm>
              <a:prstGeom prst="rect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bg1">
                    <a:lumMod val="50000"/>
                  </a:scheme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/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자격 유지에 따른</a:t>
                </a:r>
                <a:endParaRPr lang="en-US" altLang="ko-KR" sz="1200" kern="0" spc="-1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/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혜택 제공</a:t>
                </a:r>
                <a:r>
                  <a:rPr lang="en-US" altLang="ko-KR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(1</a:t>
                </a:r>
                <a:r>
                  <a:rPr lang="ko-KR" altLang="en-US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년 기준</a:t>
                </a:r>
                <a:r>
                  <a:rPr lang="en-US" altLang="ko-KR" sz="1200" kern="0" spc="-100" dirty="0" smtClean="0">
                    <a:solidFill>
                      <a:prstClr val="black"/>
                    </a:solidFill>
                    <a:latin typeface="맑은 고딕" pitchFamily="50" charset="-127"/>
                    <a:ea typeface="맑은 고딕" pitchFamily="50" charset="-127"/>
                  </a:rPr>
                  <a:t>)</a:t>
                </a:r>
              </a:p>
            </p:txBody>
          </p:sp>
        </p:grpSp>
        <p:sp>
          <p:nvSpPr>
            <p:cNvPr id="40" name="직사각형 39"/>
            <p:cNvSpPr/>
            <p:nvPr/>
          </p:nvSpPr>
          <p:spPr bwMode="auto">
            <a:xfrm>
              <a:off x="452500" y="2025789"/>
              <a:ext cx="1656184" cy="11332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17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Aft>
                  <a:spcPts val="300"/>
                </a:spcAft>
                <a:defRPr/>
              </a:pPr>
              <a:r>
                <a:rPr lang="ko-KR" altLang="en-US" sz="1400" kern="0" spc="-100" dirty="0" smtClean="0">
                  <a:solidFill>
                    <a:prstClr val="black"/>
                  </a:solidFill>
                  <a:ea typeface="맑은 고딕" pitchFamily="50" charset="-127"/>
                </a:rPr>
                <a:t>스포츠클럽</a:t>
              </a:r>
              <a:r>
                <a:rPr lang="en-US" altLang="ko-KR" sz="1400" kern="0" spc="-100" dirty="0" smtClean="0">
                  <a:solidFill>
                    <a:prstClr val="black"/>
                  </a:solidFill>
                  <a:ea typeface="맑은 고딕" pitchFamily="50" charset="-127"/>
                </a:rPr>
                <a:t/>
              </a:r>
              <a:br>
                <a:rPr lang="en-US" altLang="ko-KR" sz="1400" kern="0" spc="-100" dirty="0" smtClean="0">
                  <a:solidFill>
                    <a:prstClr val="black"/>
                  </a:solidFill>
                  <a:ea typeface="맑은 고딕" pitchFamily="50" charset="-127"/>
                </a:rPr>
              </a:br>
              <a:r>
                <a:rPr lang="ko-KR" altLang="en-US" sz="1400" kern="0" spc="-100" dirty="0" smtClean="0">
                  <a:solidFill>
                    <a:prstClr val="black"/>
                  </a:solidFill>
                  <a:ea typeface="맑은 고딕" pitchFamily="50" charset="-127"/>
                </a:rPr>
                <a:t>자격 평가 프로세스</a:t>
              </a:r>
              <a:endParaRPr lang="en-US" altLang="ko-KR" sz="1400" kern="0" spc="-100" dirty="0">
                <a:solidFill>
                  <a:prstClr val="black"/>
                </a:solidFill>
                <a:ea typeface="맑은 고딕" pitchFamily="50" charset="-127"/>
              </a:endParaRPr>
            </a:p>
          </p:txBody>
        </p:sp>
      </p:grpSp>
      <p:sp>
        <p:nvSpPr>
          <p:cNvPr id="42" name="AutoShape 55"/>
          <p:cNvSpPr>
            <a:spLocks noChangeArrowheads="1"/>
          </p:cNvSpPr>
          <p:nvPr/>
        </p:nvSpPr>
        <p:spPr bwMode="auto">
          <a:xfrm>
            <a:off x="469743" y="1340701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기금지원이 종료된 스포츠클럽을 대상으로 기준에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부합하는 클럽의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스포츠클럽의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자격을 유지하도록 하고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그에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따른 혜택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제공하는 형태로 관리 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45" name="직선 연결선 4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기금종료 스포츠클럽 지원 및 관리 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5714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7" name="직선 연결선 6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재정자립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0" name="AutoShape 55"/>
          <p:cNvSpPr>
            <a:spLocks noChangeArrowheads="1"/>
          </p:cNvSpPr>
          <p:nvPr/>
        </p:nvSpPr>
        <p:spPr bwMode="auto">
          <a:xfrm>
            <a:off x="435875" y="1342622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스포츠클럽의 재정 자립은 다양한 원천을 통한 운영비 확보 뿐만 아니라 경비 지출의 절감을 통해서도 달성이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가능하므로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클럽은 재정 확대와 지출 절감 모두에 노력을 기울여야 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52438" y="2024844"/>
            <a:ext cx="9001125" cy="4037869"/>
            <a:chOff x="488503" y="2348880"/>
            <a:chExt cx="8928547" cy="3325119"/>
          </a:xfrm>
        </p:grpSpPr>
        <p:sp>
          <p:nvSpPr>
            <p:cNvPr id="12" name="직사각형 11"/>
            <p:cNvSpPr/>
            <p:nvPr/>
          </p:nvSpPr>
          <p:spPr bwMode="auto">
            <a:xfrm>
              <a:off x="488504" y="3222377"/>
              <a:ext cx="1079946" cy="112498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운영비</a:t>
              </a:r>
              <a: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확보</a:t>
              </a: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488504" y="4453185"/>
              <a:ext cx="1079946" cy="50604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경비 절감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1712913" y="2348880"/>
              <a:ext cx="7704137" cy="2618943"/>
              <a:chOff x="1811877" y="2348880"/>
              <a:chExt cx="7206485" cy="2618943"/>
            </a:xfrm>
          </p:grpSpPr>
          <p:sp>
            <p:nvSpPr>
              <p:cNvPr id="17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1811878" y="3222378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회비 징수</a:t>
                </a:r>
                <a:endParaRPr lang="ko-KR" altLang="en-US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1811877" y="2838302"/>
                <a:ext cx="1669919" cy="27590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lnSpc>
                    <a:spcPct val="80000"/>
                  </a:lnSpc>
                  <a:buNone/>
                </a:pPr>
                <a:r>
                  <a:rPr lang="ko-KR" altLang="en-US" b="1" u="sng" dirty="0" smtClean="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rPr>
                  <a:t>스포츠클럽</a:t>
                </a:r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3761993" y="2838302"/>
                <a:ext cx="1460733" cy="27590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lnSpc>
                    <a:spcPct val="80000"/>
                  </a:lnSpc>
                  <a:buNone/>
                </a:pPr>
                <a:r>
                  <a:rPr lang="ko-KR" altLang="en-US" b="1" u="sng" dirty="0" smtClean="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rPr>
                  <a:t>중앙정부</a:t>
                </a:r>
              </a:p>
            </p:txBody>
          </p:sp>
          <p:sp>
            <p:nvSpPr>
              <p:cNvPr id="20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3657400" y="3222378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체육진흥기금</a:t>
                </a:r>
                <a:endParaRPr lang="ko-KR" altLang="en-US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1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5502922" y="3222377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198000" tIns="36512" rIns="36000" bIns="36512" anchor="ctr"/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비영리법인 및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</a:b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단체 지원금</a:t>
                </a:r>
                <a:endParaRPr lang="ko-KR" altLang="en-US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2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7348444" y="3222377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스폰서 확보</a:t>
                </a:r>
                <a:endParaRPr lang="ko-KR" altLang="en-US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5439417" y="2838302"/>
                <a:ext cx="1823104" cy="27590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lnSpc>
                    <a:spcPct val="80000"/>
                  </a:lnSpc>
                  <a:buNone/>
                </a:pPr>
                <a:r>
                  <a:rPr lang="ko-KR" altLang="en-US" b="1" u="sng" dirty="0" smtClean="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rPr>
                  <a:t>지방자치단체</a:t>
                </a: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7348444" y="2838302"/>
                <a:ext cx="1669918" cy="27590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lnSpc>
                    <a:spcPct val="80000"/>
                  </a:lnSpc>
                  <a:buNone/>
                </a:pPr>
                <a:r>
                  <a:rPr lang="ko-KR" altLang="en-US" b="1" u="sng" dirty="0" smtClean="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rPr>
                  <a:t>민간조직 및 개인</a:t>
                </a:r>
              </a:p>
            </p:txBody>
          </p:sp>
          <p:sp>
            <p:nvSpPr>
              <p:cNvPr id="25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1811878" y="4453185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인건비 절감</a:t>
                </a:r>
                <a:endParaRPr lang="ko-KR" altLang="en-US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6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3657400" y="3837782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국가 보조금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7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5502922" y="4453185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체육시설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</a:b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임대료 절감</a:t>
                </a:r>
                <a:endParaRPr lang="ko-KR" altLang="en-US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8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7348444" y="3837781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기부금</a:t>
                </a:r>
                <a:endParaRPr lang="ko-KR" altLang="en-US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9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1811878" y="3837782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수익사업 이익</a:t>
                </a:r>
                <a:endParaRPr lang="ko-KR" altLang="en-US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0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3657400" y="4453185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지도자 인건비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</a:b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보조</a:t>
                </a:r>
                <a:endParaRPr lang="ko-KR" altLang="en-US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1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5502922" y="3837782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교육청 지원금</a:t>
                </a:r>
                <a:endParaRPr lang="ko-KR" altLang="en-US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2" name="Oval 41"/>
              <p:cNvSpPr>
                <a:spLocks noChangeArrowheads="1"/>
              </p:cNvSpPr>
              <p:nvPr/>
            </p:nvSpPr>
            <p:spPr bwMode="auto">
              <a:xfrm rot="10800000" flipV="1">
                <a:off x="7348444" y="4453185"/>
                <a:ext cx="1669918" cy="514638"/>
              </a:xfrm>
              <a:prstGeom prst="rect">
                <a:avLst/>
              </a:prstGeom>
              <a:noFill/>
              <a:ln w="19050" algn="ctr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wrap="none" lIns="73025" tIns="36512" rIns="73025" bIns="36512" anchor="ctr"/>
              <a:lstStyle/>
              <a:p>
                <a:pPr algn="ctr" latinLnBrk="0">
                  <a:spcBef>
                    <a:spcPct val="50000"/>
                  </a:spcBef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자원봉사자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/>
                </a:r>
                <a:b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</a:b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확보</a:t>
                </a:r>
                <a:endParaRPr lang="ko-KR" altLang="en-US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 bwMode="auto">
              <a:xfrm>
                <a:off x="3657399" y="2348880"/>
                <a:ext cx="3498297" cy="394146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150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공공 재원</a:t>
                </a:r>
              </a:p>
            </p:txBody>
          </p:sp>
          <p:sp>
            <p:nvSpPr>
              <p:cNvPr id="34" name="직사각형 33"/>
              <p:cNvSpPr/>
              <p:nvPr/>
            </p:nvSpPr>
            <p:spPr bwMode="auto">
              <a:xfrm>
                <a:off x="7346382" y="2348880"/>
                <a:ext cx="1671980" cy="394146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150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민간 재원</a:t>
                </a:r>
              </a:p>
            </p:txBody>
          </p:sp>
          <p:sp>
            <p:nvSpPr>
              <p:cNvPr id="35" name="직사각형 34"/>
              <p:cNvSpPr/>
              <p:nvPr/>
            </p:nvSpPr>
            <p:spPr bwMode="auto">
              <a:xfrm>
                <a:off x="1811880" y="2348880"/>
                <a:ext cx="1671980" cy="394146"/>
              </a:xfrm>
              <a:prstGeom prst="rect">
                <a:avLst/>
              </a:prstGeom>
              <a:solidFill>
                <a:schemeClr val="bg2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150" spc="-1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자체 조달</a:t>
                </a:r>
              </a:p>
            </p:txBody>
          </p:sp>
        </p:grpSp>
        <p:sp>
          <p:nvSpPr>
            <p:cNvPr id="15" name="직사각형 14"/>
            <p:cNvSpPr/>
            <p:nvPr/>
          </p:nvSpPr>
          <p:spPr bwMode="auto">
            <a:xfrm>
              <a:off x="488503" y="5190165"/>
              <a:ext cx="1079947" cy="48383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/>
              <a:r>
                <a:rPr lang="ko-KR" altLang="en-US" sz="1300" kern="0" spc="-5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권장사항</a:t>
              </a:r>
              <a:endPara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599154" y="5218054"/>
              <a:ext cx="7817895" cy="44353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171450" indent="-171450">
                <a:spcAft>
                  <a:spcPts val="6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재원구성은 회비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수익사업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지자체 보조로 구성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재정자립을 위해 회비수익으로 재원의 최소 </a:t>
              </a:r>
              <a:r>
                <a:rPr lang="en-US" altLang="ko-KR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0%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이상 확보 필요</a:t>
              </a:r>
              <a:endPara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spcAft>
                  <a:spcPts val="6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회비의 경우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단위로 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일반 회비와 강습비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를 동시 징수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클럽에 따라 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입회비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는 자율 징수</a:t>
              </a:r>
              <a:endPara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352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7" name="직선 연결선 6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재정자립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6" name="AutoShape 55"/>
          <p:cNvSpPr>
            <a:spLocks noChangeArrowheads="1"/>
          </p:cNvSpPr>
          <p:nvPr/>
        </p:nvSpPr>
        <p:spPr bwMode="auto">
          <a:xfrm>
            <a:off x="461276" y="1349235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클럽의 안정적인 운영을 위해서는 재원 확보에 대한 구체적 방안 마련 필수적이며 다양한 수입원 중 무엇보다 클럽 자체 수익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 회비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수익사업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을 안정적으로 확보하는 것이 중요함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2314645"/>
              </p:ext>
            </p:extLst>
          </p:nvPr>
        </p:nvGraphicFramePr>
        <p:xfrm>
          <a:off x="1666306" y="2678872"/>
          <a:ext cx="7704136" cy="257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489"/>
                <a:gridCol w="963070"/>
                <a:gridCol w="1513396"/>
                <a:gridCol w="4402181"/>
              </a:tblGrid>
              <a:tr h="2421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유형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확보 방안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중점사항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1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클럽 회비</a:t>
                      </a:r>
                      <a:endParaRPr lang="ko-KR" altLang="en-US" sz="12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ko-KR" altLang="en-US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회비 유형 </a:t>
                      </a:r>
                      <a:r>
                        <a:rPr lang="en-US" altLang="ko-KR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lang="ko-KR" altLang="en-US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다양화</a:t>
                      </a:r>
                      <a:endParaRPr lang="en-US" altLang="ko-KR" sz="1200" b="1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입회비 </a:t>
                      </a:r>
                      <a:endParaRPr lang="en-US" altLang="ko-KR" sz="1100" b="1" u="none" kern="1200" spc="-100" baseline="0" dirty="0" smtClean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 최초 가입 시 등록비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최초 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회만 납부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클럽에 따라 입회비 면제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15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일반 회비</a:t>
                      </a:r>
                      <a:endParaRPr lang="en-US" altLang="ko-KR" sz="1100" b="1" u="none" kern="1200" spc="-100" baseline="0" dirty="0" smtClean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스포츠클럽 회원의 자격을 가지기 위해 납부하는 회비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부가세 대상 아님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09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강습비</a:t>
                      </a:r>
                      <a:endParaRPr lang="en-US" altLang="ko-KR" sz="1100" b="1" u="none" kern="1200" spc="-100" baseline="0" dirty="0" smtClean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 종목 지도자를 통해 정기적으로 강습을 받는 경우에 내는 레슨비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중급 이상의 회원의 경우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비정기적인 형태의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원포인트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레슨비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강습비는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부가세 대상항목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69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ko-KR" altLang="en-US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주의사항</a:t>
                      </a:r>
                      <a:endParaRPr lang="en-US" altLang="ko-KR" sz="1200" b="1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i="0" u="sng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공공스포츠클럽인 만큼 사설 대비 클럽 회비가 </a:t>
                      </a:r>
                      <a:r>
                        <a:rPr lang="en-US" altLang="ko-KR" sz="1100" b="1" i="0" u="sng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70% </a:t>
                      </a:r>
                      <a:r>
                        <a:rPr lang="ko-KR" altLang="en-US" sz="1100" b="1" i="0" u="sng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이상이 되지 않도록 설정</a:t>
                      </a:r>
                      <a:endParaRPr lang="en-US" altLang="ko-KR" sz="1100" b="1" i="0" u="sng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대다수의 스포츠클럽이 현재 회비 명목으로 받는 회비는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강습비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형태로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 경우 부가세 납부 대상임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  <a:endParaRPr lang="ko-KR" altLang="en-US" sz="1100" b="0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1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수익사업</a:t>
                      </a:r>
                      <a:endParaRPr lang="ko-KR" altLang="en-US" sz="12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lang="ko-KR" altLang="en-US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수익사업</a:t>
                      </a:r>
                      <a:r>
                        <a:rPr lang="en-US" altLang="ko-KR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lang="ko-KR" altLang="en-US" sz="12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다변화</a:t>
                      </a:r>
                      <a:endParaRPr lang="ko-KR" altLang="en-US" sz="1200" b="1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대회 및 리그 운영  수익</a:t>
                      </a:r>
                      <a:endParaRPr lang="ko-KR" altLang="en-US" sz="1100" b="1" u="none" kern="1200" spc="-100" baseline="0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대회 참가비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종목별 리그 참가비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리그 개최 시 징수 가능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15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b="1" u="none" kern="1200" spc="-100" baseline="0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 내 사업 수익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매점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용품판매점 운영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endParaRPr lang="ko-KR" altLang="en-US" sz="1100" b="0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8" name="직사각형 37"/>
          <p:cNvSpPr/>
          <p:nvPr/>
        </p:nvSpPr>
        <p:spPr bwMode="auto">
          <a:xfrm>
            <a:off x="441897" y="2039497"/>
            <a:ext cx="1079947" cy="543362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원칙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직사각형 38"/>
          <p:cNvSpPr/>
          <p:nvPr/>
        </p:nvSpPr>
        <p:spPr bwMode="auto">
          <a:xfrm>
            <a:off x="441897" y="2687409"/>
            <a:ext cx="1079947" cy="2567568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세부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기준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52548" y="2022708"/>
            <a:ext cx="781789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재원구성은 회비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수익사업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지자체 보조로 구성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재정자립을 위해 회비수익으로 재원의 최소 </a:t>
            </a:r>
            <a:r>
              <a: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0%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 확보 필요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6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회비의 경우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단위로 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 회비와 강습비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동시 징수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클럽에 따라 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입회비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자율 징수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74804" y="5366624"/>
            <a:ext cx="7364336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성과평가 시 재정자립도 평가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부진클럽 선정 시 주요 근거로 활용 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부진클럽 판정 시 공공성 기준과 재정 자립 기준 중 재정자립비율 주요 지표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1~2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차 집중 관리를 통해 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차 클럽의 자립 가능 여부 판단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446642" y="5366624"/>
            <a:ext cx="1075201" cy="72327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주의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사항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206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7" name="직선 연결선 6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재정자립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7775860"/>
              </p:ext>
            </p:extLst>
          </p:nvPr>
        </p:nvGraphicFramePr>
        <p:xfrm>
          <a:off x="1679043" y="2702364"/>
          <a:ext cx="7704137" cy="3381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841"/>
                <a:gridCol w="1080120"/>
                <a:gridCol w="5616176"/>
              </a:tblGrid>
              <a:tr h="3315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유형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중점사항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49096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공공재원</a:t>
                      </a:r>
                      <a:endParaRPr lang="ko-KR" altLang="en-US" sz="12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Bef>
                          <a:spcPct val="50000"/>
                        </a:spcBef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체육진흥기금 외 기타 정부사업</a:t>
                      </a:r>
                      <a:endParaRPr lang="ko-KR" altLang="en-US" sz="1100" b="1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국민생활체육기금 사업 참여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이외 국민건강증진기금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청소년 육성 기금 등을 통한 재정 확보 가능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교육청 지원금</a:t>
                      </a:r>
                      <a:endParaRPr lang="en-US" altLang="ko-KR" sz="1100" b="1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학교와의 스포츠 활동 연계를 통한 교육청 지원금 확보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교기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운영시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추가 지원금 확보 가능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516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지자체</a:t>
                      </a:r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보조</a:t>
                      </a:r>
                      <a:endParaRPr lang="en-US" altLang="ko-KR" sz="1100" b="1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지방비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매칭펀드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조성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국고 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억 지원에 대한 지방비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매칭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펀드 조성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지자체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조례의 의거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 회비 기준이 정해진 경우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일정 부분의 적자 분 보전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특정한 목적 달성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학교스포츠클럽 운영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리모델링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관리비 지원 등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을 위한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지자체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지원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3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민간재원</a:t>
                      </a:r>
                      <a:endParaRPr lang="ko-KR" altLang="en-US" sz="12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스폰서 확보</a:t>
                      </a:r>
                      <a:endParaRPr lang="ko-KR" altLang="en-US" sz="1100" b="1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유니폼 로고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기업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사내복지금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활용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대회 스폰서 유치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종목별 </a:t>
                      </a:r>
                      <a:r>
                        <a:rPr lang="ko-KR" altLang="en-US" sz="1100" b="0" u="none" kern="1200" spc="-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스폰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기업 확보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(1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 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후원 기업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30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기부금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지정기부금단체 선정 시 기부금 확보 가능</a:t>
                      </a:r>
                      <a:endParaRPr lang="ko-KR" altLang="en-US" sz="1100" b="0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b="1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체육관련 협회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지원금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용품지원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등</a:t>
                      </a:r>
                      <a:endParaRPr lang="ko-KR" altLang="en-US" sz="1100" b="0" u="none" kern="120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 bwMode="auto">
          <a:xfrm>
            <a:off x="454635" y="2035676"/>
            <a:ext cx="1079947" cy="545307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원칙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454635" y="2718550"/>
            <a:ext cx="1079947" cy="336628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확보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방안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65286" y="2028105"/>
            <a:ext cx="7817895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</a:t>
            </a:r>
            <a:r>
              <a:rPr lang="ko-KR" altLang="en-US" sz="120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법적지위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비영리사단법인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활용하여 다양한 공공재원 및 공익사업 확보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민간기업 후원을 통한 수익 창출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AutoShape 55"/>
          <p:cNvSpPr>
            <a:spLocks noChangeArrowheads="1"/>
          </p:cNvSpPr>
          <p:nvPr/>
        </p:nvSpPr>
        <p:spPr bwMode="auto">
          <a:xfrm>
            <a:off x="452500" y="1346414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공공재원 및 민간재원을 확보하여 정부지원금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kern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400" kern="0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)(</a:t>
            </a: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대도시형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2</a:t>
            </a: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4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)(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중소도시형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지급이 중지된 이후에도 낮은 가격의 회비를 유지할 수 있도록 노력해야 함</a:t>
            </a:r>
            <a:r>
              <a:rPr lang="en-US" altLang="ko-KR" sz="1400" kern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446642" y="5366624"/>
            <a:ext cx="1075201" cy="72327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주의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사항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671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운영 모형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ko-KR" altLang="en-US" sz="180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운영 </a:t>
              </a: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452500" y="1354881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>
              <a:defRPr/>
            </a:pP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경비 절감 차원에서는 자체조달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공공재원 및 민간 재원을 보다 효율적으로 활용하는 방안을 통해서 해당 경비를 절감해 나가야 함</a:t>
            </a:r>
            <a:r>
              <a:rPr lang="en-US" altLang="ko-KR" sz="14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4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9970854"/>
              </p:ext>
            </p:extLst>
          </p:nvPr>
        </p:nvGraphicFramePr>
        <p:xfrm>
          <a:off x="1676908" y="2718551"/>
          <a:ext cx="7704137" cy="2353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841"/>
                <a:gridCol w="1080120"/>
                <a:gridCol w="5616176"/>
              </a:tblGrid>
              <a:tr h="328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유형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중점사항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626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자체조달</a:t>
                      </a:r>
                      <a:endParaRPr lang="ko-KR" altLang="en-US" sz="12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Bef>
                          <a:spcPct val="50000"/>
                        </a:spcBef>
                      </a:pP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자원봉사자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확보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지도능력이 있는 클럽 회원을 자원봉사 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보조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지도자로 확보 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marR="0" lvl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 운영에 필요한 능력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홍보물 제작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청소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회계보조 등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을 보유한 회원을 자원봉사자로 확보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2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Bef>
                          <a:spcPct val="50000"/>
                        </a:spcBef>
                      </a:pP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회원부담금 확대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캠프 등 클럽행사 회원 부담금 확대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회원 유니폼 구입시 회원 부담금 확대</a:t>
                      </a:r>
                      <a:endParaRPr lang="en-US" altLang="ko-KR" sz="1100" b="0" u="none" kern="1200" spc="-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26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 smtClean="0">
                          <a:solidFill>
                            <a:srgbClr val="C00000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공공재원</a:t>
                      </a:r>
                      <a:endParaRPr lang="ko-KR" altLang="en-US" sz="1200" b="1" kern="1200" dirty="0">
                        <a:solidFill>
                          <a:srgbClr val="C00000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인건비 보조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정부 인건비 보조금 등을 활용하여 인건비 절감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공익근무요원 확보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인턴사업 등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2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spcAft>
                          <a:spcPts val="300"/>
                        </a:spcAft>
                        <a:buFont typeface="Wingdings" pitchFamily="2" charset="2"/>
                        <a:buNone/>
                      </a:pP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임대료 절감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위탁운영에 따른 임대료 절감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기존 유료 체육시설 할인 이용 및 무료 전환 진행</a:t>
                      </a:r>
                      <a:r>
                        <a:rPr lang="en-US" altLang="ko-KR" sz="1100" b="0" u="none" kern="1200" spc="-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563151" y="2020833"/>
            <a:ext cx="7817895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인건비 항목의 절감을 위한 노력 필요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인력 절감이 아닌 추가로 필요한 인력 최소화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</a:t>
            </a:r>
            <a:r>
              <a:rPr lang="ko-KR" altLang="en-US" sz="120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자부담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확대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지자체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임차료 관련 지원 확대를 통한 클럽 운영비 절감 노력 필요</a:t>
            </a:r>
            <a:endParaRPr lang="en-US" altLang="ko-KR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452500" y="2035676"/>
            <a:ext cx="1079947" cy="545307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원칙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452500" y="2718550"/>
            <a:ext cx="1079947" cy="235327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절감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방안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74803" y="5201663"/>
            <a:ext cx="7878759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적합한 비용절감은 바람직하나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인력감축을 통한 비용절감은 지양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사업은 은퇴선수 일자리 창출 목적도 포함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스포츠클럽사업은 정부가 육성한 스포츠클럽으로 기본적은 세무의무를 충실히 이행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부가세납부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법인세 납부 등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 고유목적사업준비금 설정 등을 통해 적합한 형태로 법인세 절감 노력 필요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446642" y="5201663"/>
            <a:ext cx="1075201" cy="72327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주의</a:t>
            </a:r>
            <a: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사항</a:t>
            </a:r>
            <a:endParaRPr lang="en-US" altLang="ko-KR" sz="13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674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52296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6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Ⅳ</a:t>
            </a:r>
            <a:endParaRPr kumimoji="0" lang="ko-KR" altLang="en-US" sz="166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84548" y="3383540"/>
            <a:ext cx="812588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ko-KR" altLang="en-US" sz="4800" kern="0" spc="-400" dirty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지원체계</a:t>
            </a:r>
            <a:endParaRPr kumimoji="0" lang="ko-KR" altLang="en-US" sz="480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1100572" y="3177816"/>
            <a:ext cx="7699690" cy="1259296"/>
            <a:chOff x="2103370" y="3177816"/>
            <a:chExt cx="5694093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2105042" y="3177816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2103370" y="4365112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소개자료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89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442483" y="1340768"/>
            <a:ext cx="1331891" cy="131417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4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대한체육회</a:t>
            </a:r>
            <a:endParaRPr lang="en-US" altLang="ko-KR" sz="14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지원체계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관리체계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452757" y="2827043"/>
            <a:ext cx="1331891" cy="139953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400" kern="0" spc="-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시도체육회</a:t>
            </a:r>
            <a:endParaRPr lang="en-US" altLang="ko-KR" sz="14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63103" y="4396768"/>
            <a:ext cx="1331891" cy="1597309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400" kern="0" spc="-5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시군구체육회</a:t>
            </a:r>
            <a:endParaRPr lang="en-US" altLang="ko-KR" sz="1400" kern="0" spc="-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1964668" y="1344867"/>
            <a:ext cx="5295243" cy="4723020"/>
            <a:chOff x="4429355" y="1541829"/>
            <a:chExt cx="5295243" cy="4723020"/>
          </a:xfrm>
        </p:grpSpPr>
        <p:grpSp>
          <p:nvGrpSpPr>
            <p:cNvPr id="19" name="그룹 18"/>
            <p:cNvGrpSpPr/>
            <p:nvPr/>
          </p:nvGrpSpPr>
          <p:grpSpPr>
            <a:xfrm>
              <a:off x="4429355" y="1541829"/>
              <a:ext cx="5295243" cy="1314175"/>
              <a:chOff x="4119203" y="2821521"/>
              <a:chExt cx="5295243" cy="1645497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5041634" y="2837163"/>
                <a:ext cx="437281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8900" indent="-88900">
                  <a:buFont typeface="Wingdings" panose="05000000000000000000" pitchFamily="2" charset="2"/>
                  <a:buChar char="§"/>
                </a:pP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스포츠클럽 사업 방향성 및 계획 수립</a:t>
                </a:r>
                <a:endPara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8900" indent="-88900">
                  <a:buFont typeface="Wingdings" panose="05000000000000000000" pitchFamily="2" charset="2"/>
                  <a:buChar char="§"/>
                </a:pP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스포츠클럽 공모사업 진행 및 선정</a:t>
                </a:r>
                <a:endPara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041634" y="3410629"/>
                <a:ext cx="437281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8900" indent="-88900">
                  <a:buFont typeface="Wingdings" panose="05000000000000000000" pitchFamily="2" charset="2"/>
                  <a:buChar char="§"/>
                </a:pP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클럽 매니저 양성 및 지도자 교육 프로그램 개발</a:t>
                </a:r>
                <a:r>
                  <a:rPr lang="en-US" altLang="ko-KR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소집교육 실시</a:t>
                </a:r>
                <a:endParaRPr lang="en-US" altLang="ko-KR" b="0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8900" indent="-88900">
                  <a:buFont typeface="Wingdings" panose="05000000000000000000" pitchFamily="2" charset="2"/>
                  <a:buChar char="§"/>
                </a:pP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스포츠클럽 매니저 자격제도 운영</a:t>
                </a:r>
                <a:r>
                  <a:rPr lang="en-US" altLang="ko-KR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매니저 배출 및 배치 지원</a:t>
                </a:r>
                <a:endPara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 bwMode="auto">
              <a:xfrm>
                <a:off x="4131531" y="2821521"/>
                <a:ext cx="898412" cy="483814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사업기획</a:t>
                </a:r>
                <a: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및 선정</a:t>
                </a:r>
                <a:endPara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" name="직사각형 22"/>
              <p:cNvSpPr/>
              <p:nvPr/>
            </p:nvSpPr>
            <p:spPr bwMode="auto">
              <a:xfrm>
                <a:off x="4131531" y="3394825"/>
                <a:ext cx="898412" cy="483814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인력 육성</a:t>
                </a:r>
                <a: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및 교육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직사각형 24"/>
              <p:cNvSpPr/>
              <p:nvPr/>
            </p:nvSpPr>
            <p:spPr bwMode="auto">
              <a:xfrm>
                <a:off x="4119203" y="3983204"/>
                <a:ext cx="898412" cy="483814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클럽 정책</a:t>
                </a:r>
                <a: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ko-KR" altLang="en-US" sz="1200" spc="-100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견인</a:t>
                </a:r>
                <a:endPara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5029306" y="3992569"/>
                <a:ext cx="4372812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8900" indent="-88900">
                  <a:buFont typeface="Wingdings" panose="05000000000000000000" pitchFamily="2" charset="2"/>
                  <a:buChar char="§"/>
                </a:pP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스포츠클럽 정책 및 법</a:t>
                </a:r>
                <a:r>
                  <a:rPr lang="en-US" altLang="ko-KR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·</a:t>
                </a: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제도 개선 방안 마련</a:t>
                </a:r>
                <a:endPara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8900" indent="-88900">
                  <a:buFont typeface="Wingdings" panose="05000000000000000000" pitchFamily="2" charset="2"/>
                  <a:buChar char="§"/>
                </a:pPr>
                <a:r>
                  <a:rPr lang="ko-KR" altLang="en-US" b="0" spc="-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정부 및 교육기관 등과의 스포츠클럽 사업 협력 </a:t>
                </a:r>
                <a:endPara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5339458" y="3036851"/>
              <a:ext cx="4372812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해당 시도 내 클럽이 참여할 수 있는 클럽 리그 개최</a:t>
              </a:r>
              <a:r>
                <a:rPr lang="en-US" altLang="ko-KR" u="sng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및 지원</a:t>
              </a:r>
              <a:endParaRPr lang="en-US" altLang="ko-KR" b="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b="0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 우수 사례 정보 제공 및 공유</a:t>
              </a:r>
              <a:r>
                <a:rPr lang="en-US" altLang="ko-KR" b="0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워크숍 개최</a:t>
              </a:r>
              <a:endParaRPr lang="en-US" altLang="ko-KR" b="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339458" y="4017426"/>
              <a:ext cx="4372812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</a:t>
              </a:r>
              <a:r>
                <a:rPr lang="ko-KR" altLang="en-US" u="sng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평가지표에 근거한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 참여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대한체육회와 공동 진행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en-US" altLang="ko-KR" u="sng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사업투명성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기획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운영에 대한 감독 진행 </a:t>
              </a:r>
              <a:endParaRPr lang="en-US" altLang="ko-KR" u="sng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339458" y="3513370"/>
              <a:ext cx="4372812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교부금 지원에 따른 </a:t>
              </a:r>
              <a:r>
                <a:rPr lang="ko-KR" altLang="en-US" u="sng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사업계획서 및 예</a:t>
              </a:r>
              <a:r>
                <a:rPr lang="en-US" altLang="ko-KR" u="sng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·</a:t>
              </a:r>
              <a:r>
                <a:rPr lang="ko-KR" altLang="en-US" u="sng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결산 보고 및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승인</a:t>
              </a:r>
              <a:endParaRPr lang="en-US" altLang="ko-KR" u="sng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월별 실적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연말 정산 보고 등의 행정적 관리 </a:t>
              </a:r>
              <a:endParaRPr lang="en-US" altLang="ko-KR" u="sng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 bwMode="auto">
            <a:xfrm>
              <a:off x="4429355" y="3504903"/>
              <a:ext cx="898412" cy="432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</a:t>
              </a:r>
              <a:r>
                <a: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럽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관리</a:t>
              </a:r>
              <a:endParaRPr lang="en-US" altLang="ko-KR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 bwMode="auto">
            <a:xfrm>
              <a:off x="4429355" y="4000492"/>
              <a:ext cx="898412" cy="432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</a:t>
              </a:r>
              <a:r>
                <a:rPr lang="en-US" altLang="ko-KR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및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감독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 bwMode="auto">
            <a:xfrm>
              <a:off x="4429355" y="3032957"/>
              <a:ext cx="898412" cy="432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교류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339458" y="4561451"/>
              <a:ext cx="437281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시설에 대한 알선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지자체</a:t>
              </a:r>
              <a:r>
                <a:rPr lang="ko-KR" altLang="en-US" u="sng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시설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및 기 확보된 시설 연계</a:t>
              </a:r>
              <a:endParaRPr lang="en-US" altLang="ko-KR" u="sng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지역 내 지도자 알선 및 자원봉사자 연결</a:t>
              </a:r>
              <a:endParaRPr lang="en-US" altLang="ko-KR" u="sng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설립</a:t>
              </a:r>
              <a:r>
                <a: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</a:t>
              </a:r>
              <a:r>
                <a: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해산에 따른 각종 행정</a:t>
              </a:r>
              <a:r>
                <a:rPr lang="en-US" altLang="ko-KR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lang="ko-KR" altLang="en-US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제도적 업무 처리 지원</a:t>
              </a:r>
              <a:endParaRPr lang="en-US" altLang="ko-KR" b="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 bwMode="auto">
            <a:xfrm>
              <a:off x="4429355" y="4607759"/>
              <a:ext cx="898412" cy="477426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</a:t>
              </a:r>
              <a:endPara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4429355" y="5173048"/>
              <a:ext cx="898412" cy="606815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</a:t>
              </a:r>
              <a:r>
                <a:rPr lang="en-US" altLang="ko-KR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연계</a:t>
              </a:r>
            </a:p>
          </p:txBody>
        </p:sp>
        <p:sp>
          <p:nvSpPr>
            <p:cNvPr id="50" name="직사각형 49"/>
            <p:cNvSpPr/>
            <p:nvPr/>
          </p:nvSpPr>
          <p:spPr bwMode="auto">
            <a:xfrm>
              <a:off x="4429355" y="5875990"/>
              <a:ext cx="898412" cy="324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협력 조정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339458" y="5179699"/>
              <a:ext cx="437281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b="0" spc="-5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시군구체육회가</a:t>
              </a:r>
              <a:r>
                <a:rPr lang="ko-KR" altLang="en-US" b="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개최하거나 참가하는 각종 대회 정보 제공</a:t>
              </a:r>
              <a:endParaRPr lang="en-US" altLang="ko-KR" b="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체육회를 통한 배분 사업이나 공모 사업에 대한 참여 기회 제공</a:t>
              </a:r>
              <a:endParaRPr lang="en-US" altLang="ko-KR" u="sng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학교</a:t>
              </a:r>
              <a:r>
                <a:rPr lang="en-US" altLang="ko-KR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u="sng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 등 외부기관 연계를 통한 사업 추진 시 업무 지원</a:t>
              </a:r>
              <a:endParaRPr lang="en-US" altLang="ko-KR" u="sng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339458" y="5833962"/>
              <a:ext cx="437281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8900" indent="-88900">
                <a:buFont typeface="Wingdings" panose="05000000000000000000" pitchFamily="2" charset="2"/>
                <a:buChar char="§"/>
              </a:pPr>
              <a:r>
                <a:rPr lang="ko-KR" altLang="en-US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해당 지자체와 협력하여 지자체 체육시설 사용에 따른 기존 </a:t>
              </a:r>
              <a:r>
                <a:rPr lang="en-US" altLang="ko-KR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동호회 등과의 시설사용 및 사용시간대 조정 및 협력 유도</a:t>
              </a:r>
              <a:endParaRPr lang="en-US" altLang="ko-KR" b="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7205128" y="1600002"/>
            <a:ext cx="22483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 사업 총괄 </a:t>
            </a: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및</a:t>
            </a:r>
            <a: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시스템</a:t>
            </a:r>
            <a:r>
              <a:rPr lang="en-US" altLang="ko-KR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노하우 등 </a:t>
            </a:r>
            <a: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종합 </a:t>
            </a: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지원하는 주체</a:t>
            </a:r>
            <a:endParaRPr lang="en-US" altLang="ko-KR" sz="1600" i="1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7096306" y="3051995"/>
            <a:ext cx="25003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지역스포츠클럽을 </a:t>
            </a:r>
            <a: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관리감독하고 지역 내</a:t>
            </a:r>
            <a: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스포츠클럽이 활성화 </a:t>
            </a:r>
            <a: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될 수 있도록 지원</a:t>
            </a:r>
            <a:endParaRPr lang="en-US" altLang="ko-KR" sz="1600" i="1" spc="-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205191" y="4664571"/>
            <a:ext cx="22483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클럽의 설립에서 운영</a:t>
            </a:r>
            <a:r>
              <a:rPr lang="en-US" altLang="ko-KR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자립 시점까지 지역 내 생활체육의 기반을 다질 수 있도록 지원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42482" y="6225930"/>
            <a:ext cx="9011017" cy="17235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사업초기 시도체육회는 </a:t>
            </a:r>
            <a:r>
              <a:rPr lang="ko-KR" altLang="en-US" sz="1400" spc="-100" dirty="0" err="1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시군구체육회</a:t>
            </a:r>
            <a:r>
              <a:rPr lang="ko-KR" altLang="en-US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역할 수행</a:t>
            </a:r>
            <a:r>
              <a:rPr lang="en-US" altLang="ko-KR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lang="ko-KR" altLang="en-US" sz="1400" spc="-100" dirty="0" err="1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정착시</a:t>
            </a:r>
            <a:r>
              <a:rPr lang="ko-KR" altLang="en-US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spc="-100" dirty="0" err="1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시군구체육회가</a:t>
            </a:r>
            <a:r>
              <a:rPr lang="ko-KR" altLang="en-US" sz="14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상기 역할 수행 필요</a:t>
            </a:r>
            <a:endParaRPr lang="ko-KR" altLang="en-US" sz="140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701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지원체계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지원에 대한 법적 근거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1" name="Oval 16"/>
          <p:cNvSpPr>
            <a:spLocks noChangeArrowheads="1"/>
          </p:cNvSpPr>
          <p:nvPr/>
        </p:nvSpPr>
        <p:spPr bwMode="auto">
          <a:xfrm>
            <a:off x="710989" y="2213331"/>
            <a:ext cx="2052637" cy="2052638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직사각형 31"/>
          <p:cNvSpPr>
            <a:spLocks noChangeArrowheads="1"/>
          </p:cNvSpPr>
          <p:nvPr/>
        </p:nvSpPr>
        <p:spPr bwMode="auto">
          <a:xfrm>
            <a:off x="866907" y="2489759"/>
            <a:ext cx="1700369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ko-KR" altLang="en-US" sz="300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법</a:t>
            </a:r>
            <a:r>
              <a:rPr lang="en-US" altLang="ko-KR" sz="300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300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제도</a:t>
            </a:r>
            <a:endParaRPr lang="ko-KR" altLang="en-US" sz="3000" spc="-1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3" name="직선 연결선 32"/>
          <p:cNvCxnSpPr/>
          <p:nvPr/>
        </p:nvCxnSpPr>
        <p:spPr bwMode="auto">
          <a:xfrm flipV="1">
            <a:off x="806239" y="3202344"/>
            <a:ext cx="1836737" cy="0"/>
          </a:xfrm>
          <a:prstGeom prst="line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" name="직사각형 69"/>
          <p:cNvSpPr>
            <a:spLocks noChangeArrowheads="1"/>
          </p:cNvSpPr>
          <p:nvPr/>
        </p:nvSpPr>
        <p:spPr bwMode="auto">
          <a:xfrm>
            <a:off x="848563" y="3277859"/>
            <a:ext cx="1741182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2400" spc="-150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Law/System</a:t>
            </a:r>
            <a:endParaRPr lang="ko-KR" altLang="en-US" sz="2400" spc="-150" dirty="0">
              <a:solidFill>
                <a:srgbClr val="00336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모서리가 둥근 직사각형 51"/>
          <p:cNvSpPr>
            <a:spLocks noChangeArrowheads="1"/>
          </p:cNvSpPr>
          <p:nvPr/>
        </p:nvSpPr>
        <p:spPr bwMode="auto">
          <a:xfrm>
            <a:off x="488739" y="3948469"/>
            <a:ext cx="2436812" cy="170021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5875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lIns="18000" tIns="91440" rIns="18000" bIns="91440" anchor="ctr"/>
          <a:lstStyle/>
          <a:p>
            <a:pPr algn="ctr">
              <a:lnSpc>
                <a:spcPct val="110000"/>
              </a:lnSpc>
            </a:pPr>
            <a:r>
              <a:rPr lang="ko-KR" altLang="en-US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스포츠클럽이 육성될 수</a:t>
            </a:r>
            <a: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있는 법</a:t>
            </a:r>
            <a: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제도가 잘 </a:t>
            </a:r>
            <a: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정비되어 있는가</a:t>
            </a:r>
            <a: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1400" i="1" dirty="0">
              <a:solidFill>
                <a:srgbClr val="00336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3225043" y="2444575"/>
            <a:ext cx="5940425" cy="960561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</a:pPr>
            <a:endParaRPr lang="en-GB" altLang="en-US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직사각형 83"/>
          <p:cNvSpPr>
            <a:spLocks noChangeArrowheads="1"/>
          </p:cNvSpPr>
          <p:nvPr/>
        </p:nvSpPr>
        <p:spPr bwMode="auto">
          <a:xfrm>
            <a:off x="3225043" y="3485272"/>
            <a:ext cx="1511300" cy="2397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진단 내용</a:t>
            </a:r>
            <a:endParaRPr kumimoji="0" lang="ko-KR" altLang="en-US" sz="1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직사각형 84"/>
          <p:cNvSpPr>
            <a:spLocks noChangeArrowheads="1"/>
          </p:cNvSpPr>
          <p:nvPr/>
        </p:nvSpPr>
        <p:spPr bwMode="auto">
          <a:xfrm>
            <a:off x="3225043" y="2204864"/>
            <a:ext cx="1511300" cy="239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現 클럽 관련 법령</a:t>
            </a:r>
            <a:endParaRPr kumimoji="0" lang="ko-KR" altLang="en-US" sz="1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3225043" y="3724986"/>
            <a:ext cx="5940425" cy="247629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</a:pPr>
            <a:endParaRPr lang="en-GB" altLang="en-US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0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86834981"/>
              </p:ext>
            </p:extLst>
          </p:nvPr>
        </p:nvGraphicFramePr>
        <p:xfrm>
          <a:off x="3308697" y="2523755"/>
          <a:ext cx="5780568" cy="755322"/>
        </p:xfrm>
        <a:graphic>
          <a:graphicData uri="http://schemas.openxmlformats.org/drawingml/2006/table">
            <a:tbl>
              <a:tblPr/>
              <a:tblGrid>
                <a:gridCol w="1183130"/>
                <a:gridCol w="4597438"/>
              </a:tblGrid>
              <a:tr h="201639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10000"/>
                        </a:lnSpc>
                      </a:pP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생활체육진흥법</a:t>
                      </a:r>
                      <a:endParaRPr lang="ko-KR" altLang="en-US" sz="1050" b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스포츠클럽에 대한 정의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스포츠클럽 육성 및 지원 명시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39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10000"/>
                        </a:lnSpc>
                      </a:pPr>
                      <a:r>
                        <a:rPr lang="ko-KR" altLang="en-US" sz="1050" b="0" dirty="0" err="1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조례</a:t>
                      </a:r>
                      <a:r>
                        <a:rPr lang="en-US" altLang="ko-KR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직접</a:t>
                      </a:r>
                      <a:r>
                        <a:rPr lang="en-US" altLang="ko-KR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스포츠클럽 관련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조례 제정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인천남구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제주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39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10000"/>
                        </a:lnSpc>
                      </a:pPr>
                      <a:r>
                        <a:rPr lang="ko-KR" altLang="en-US" sz="1050" b="0" dirty="0" err="1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조례</a:t>
                      </a:r>
                      <a:r>
                        <a:rPr lang="en-US" altLang="ko-KR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간접</a:t>
                      </a:r>
                      <a:r>
                        <a:rPr lang="en-US" altLang="ko-KR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기존 체육진흥 조례 내 스포츠클럽 지원 명시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공공체육시설 위탁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활용에 대한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별 조례 有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사용료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할인 등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" name="직사각형 49"/>
          <p:cNvSpPr>
            <a:spLocks noChangeArrowheads="1"/>
          </p:cNvSpPr>
          <p:nvPr/>
        </p:nvSpPr>
        <p:spPr bwMode="auto">
          <a:xfrm>
            <a:off x="4536726" y="3833467"/>
            <a:ext cx="1253390" cy="668344"/>
          </a:xfrm>
          <a:prstGeom prst="rect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스포츠클럽에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대한 기본적인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근거 확보</a:t>
            </a:r>
            <a:endParaRPr lang="ko-KR" altLang="en-US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49"/>
          <p:cNvSpPr>
            <a:spLocks noChangeArrowheads="1"/>
          </p:cNvSpPr>
          <p:nvPr/>
        </p:nvSpPr>
        <p:spPr bwMode="auto">
          <a:xfrm>
            <a:off x="4536726" y="4617937"/>
            <a:ext cx="1253390" cy="668344"/>
          </a:xfrm>
          <a:prstGeom prst="rect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 관련 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지자체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조례 제정 및 개정 부족</a:t>
            </a:r>
            <a:endParaRPr lang="ko-KR" altLang="en-US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직사각형 49"/>
          <p:cNvSpPr>
            <a:spLocks noChangeArrowheads="1"/>
          </p:cNvSpPr>
          <p:nvPr/>
        </p:nvSpPr>
        <p:spPr bwMode="auto">
          <a:xfrm>
            <a:off x="4536726" y="5397589"/>
            <a:ext cx="1253390" cy="668344"/>
          </a:xfrm>
          <a:prstGeom prst="rect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스포츠클럽에 적합한 공공체육시설 관련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조례 미흡</a:t>
            </a:r>
            <a:endParaRPr lang="ko-KR" altLang="en-US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4" name="직선 연결선 36"/>
          <p:cNvCxnSpPr/>
          <p:nvPr/>
        </p:nvCxnSpPr>
        <p:spPr bwMode="auto">
          <a:xfrm rot="10800000" flipV="1">
            <a:off x="3968556" y="4165844"/>
            <a:ext cx="568170" cy="792000"/>
          </a:xfrm>
          <a:prstGeom prst="bentConnector3">
            <a:avLst>
              <a:gd name="adj1" fmla="val 500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직선 연결선 36"/>
          <p:cNvCxnSpPr/>
          <p:nvPr/>
        </p:nvCxnSpPr>
        <p:spPr bwMode="auto">
          <a:xfrm rot="10800000">
            <a:off x="3968556" y="4966391"/>
            <a:ext cx="568170" cy="792000"/>
          </a:xfrm>
          <a:prstGeom prst="bentConnector3">
            <a:avLst>
              <a:gd name="adj1" fmla="val 500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직선 연결선 36"/>
          <p:cNvCxnSpPr>
            <a:stCxn id="42" idx="1"/>
          </p:cNvCxnSpPr>
          <p:nvPr/>
        </p:nvCxnSpPr>
        <p:spPr bwMode="auto">
          <a:xfrm rot="10800000" flipV="1">
            <a:off x="3968556" y="4955594"/>
            <a:ext cx="568170" cy="0"/>
          </a:xfrm>
          <a:prstGeom prst="bentConnector3">
            <a:avLst>
              <a:gd name="adj1" fmla="val 500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직사각형 46"/>
          <p:cNvSpPr/>
          <p:nvPr/>
        </p:nvSpPr>
        <p:spPr>
          <a:xfrm>
            <a:off x="5908632" y="3816577"/>
            <a:ext cx="30996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스포츠클럽에 대한 기본정의 및 육성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/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지원 내용이 포함되어 스포츠클럽 지원에 대한 근거 확보</a:t>
            </a:r>
            <a:endParaRPr lang="en-US" altLang="ko-KR" spc="-1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단 스포츠클럽에 대한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상세한 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정의 및 요건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상세 지원 내용 등 보완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필요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개정 또는 제정을 통해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endParaRPr lang="en-US" altLang="ko-KR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908632" y="4689140"/>
            <a:ext cx="3180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오산시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/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인천남구 등 에서 스포츠클럽 조례 제정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스포츠클럽이 운영되는 지역 중 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5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개 시도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8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개 </a:t>
            </a:r>
            <a:r>
              <a:rPr lang="ko-KR" altLang="en-US" b="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시군구에서만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체육진흥 조례 내 스포츠클럽 지원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명시</a:t>
            </a:r>
            <a:endParaRPr lang="en-US" altLang="ko-KR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908632" y="5368326"/>
            <a:ext cx="31712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국민체육센터의 경우 장소사용료 외 프로그램비용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시간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횟수까지 상세하게 규정한 조례가 상당수</a:t>
            </a:r>
            <a:endParaRPr lang="en-US" altLang="ko-KR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민원발생 등의 이유로 현실적인 수준으로 조례 </a:t>
            </a:r>
            <a:r>
              <a:rPr lang="ko-KR" altLang="en-US" b="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강습료를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올리거나 할인 규모 축소에 애로점 발생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</a:p>
        </p:txBody>
      </p:sp>
      <p:sp>
        <p:nvSpPr>
          <p:cNvPr id="50" name="이등변 삼각형 49"/>
          <p:cNvSpPr/>
          <p:nvPr/>
        </p:nvSpPr>
        <p:spPr bwMode="auto">
          <a:xfrm flipV="1">
            <a:off x="5955012" y="4942789"/>
            <a:ext cx="144000" cy="108000"/>
          </a:xfrm>
          <a:prstGeom prst="triangle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이등변 삼각형 50"/>
          <p:cNvSpPr/>
          <p:nvPr/>
        </p:nvSpPr>
        <p:spPr bwMode="auto">
          <a:xfrm flipV="1">
            <a:off x="5955012" y="5447186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이등변 삼각형 51"/>
          <p:cNvSpPr/>
          <p:nvPr/>
        </p:nvSpPr>
        <p:spPr bwMode="auto">
          <a:xfrm flipV="1">
            <a:off x="5955012" y="5791919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이등변 삼각형 52"/>
          <p:cNvSpPr/>
          <p:nvPr/>
        </p:nvSpPr>
        <p:spPr bwMode="auto">
          <a:xfrm rot="10800000" flipV="1">
            <a:off x="5947900" y="3890143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4" name="Picture 4" descr="law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8075" y="4578830"/>
            <a:ext cx="764391" cy="59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이등변 삼각형 54"/>
          <p:cNvSpPr/>
          <p:nvPr/>
        </p:nvSpPr>
        <p:spPr bwMode="auto">
          <a:xfrm rot="10800000" flipV="1">
            <a:off x="5956368" y="4752178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이등변 삼각형 55"/>
          <p:cNvSpPr/>
          <p:nvPr/>
        </p:nvSpPr>
        <p:spPr bwMode="auto">
          <a:xfrm flipV="1">
            <a:off x="5947900" y="4252463"/>
            <a:ext cx="144000" cy="108000"/>
          </a:xfrm>
          <a:prstGeom prst="triangle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 bwMode="auto">
          <a:xfrm>
            <a:off x="710989" y="1340768"/>
            <a:ext cx="8454479" cy="710388"/>
          </a:xfrm>
          <a:prstGeom prst="roundRect">
            <a:avLst>
              <a:gd name="adj" fmla="val 0"/>
            </a:avLst>
          </a:prstGeom>
          <a:solidFill>
            <a:srgbClr val="B2C1DB">
              <a:lumMod val="20000"/>
              <a:lumOff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171450" indent="-1714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kumimoji="0" lang="ko-KR" altLang="en-US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생활체육진흥법 내 스포츠클럽에 대한 지원 근거 명시</a:t>
            </a:r>
            <a:endParaRPr kumimoji="0" lang="en-US" altLang="ko-KR" sz="1200" kern="0" spc="-50" dirty="0" smtClean="0">
              <a:solidFill>
                <a:srgbClr val="C0504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kumimoji="0" lang="ko-KR" altLang="en-US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스포츠클럽이 운영되는 지역의 경우 최소한 </a:t>
            </a:r>
            <a:r>
              <a:rPr kumimoji="0" lang="ko-KR" altLang="en-US" sz="1200" kern="0" spc="-50" dirty="0" err="1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시군구</a:t>
            </a:r>
            <a:r>
              <a:rPr kumimoji="0" lang="ko-KR" altLang="en-US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체육진흥 조례 내 스포츠클럽 지원 부분이 포함 필요</a:t>
            </a:r>
            <a:endParaRPr kumimoji="0" lang="en-US" altLang="ko-KR" sz="1200" kern="0" spc="-50" dirty="0" smtClean="0">
              <a:solidFill>
                <a:srgbClr val="C0504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kumimoji="0" lang="ko-KR" altLang="en-US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스포츠클럽이 공공체육시설을 운영할 경우 </a:t>
            </a:r>
            <a:r>
              <a:rPr kumimoji="0" lang="ko-KR" altLang="en-US" sz="1200" kern="0" spc="-50" dirty="0" err="1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강습료</a:t>
            </a:r>
            <a:r>
              <a:rPr kumimoji="0" lang="ko-KR" altLang="en-US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책정 등에 있어 자율성을 부여 할 수 있는 제도적 지원이 필요함</a:t>
            </a:r>
            <a:r>
              <a:rPr kumimoji="0" lang="en-US" altLang="ko-KR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endParaRPr kumimoji="0" lang="ko-KR" altLang="en-US" sz="1200" kern="0" spc="-50" dirty="0">
              <a:solidFill>
                <a:srgbClr val="C0504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782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6"/>
          <p:cNvSpPr>
            <a:spLocks noChangeArrowheads="1"/>
          </p:cNvSpPr>
          <p:nvPr/>
        </p:nvSpPr>
        <p:spPr bwMode="gray">
          <a:xfrm>
            <a:off x="637571" y="368660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 관련 법령 사례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98902027"/>
              </p:ext>
            </p:extLst>
          </p:nvPr>
        </p:nvGraphicFramePr>
        <p:xfrm>
          <a:off x="452438" y="2430467"/>
          <a:ext cx="9016220" cy="3626825"/>
        </p:xfrm>
        <a:graphic>
          <a:graphicData uri="http://schemas.openxmlformats.org/drawingml/2006/table">
            <a:tbl>
              <a:tblPr/>
              <a:tblGrid>
                <a:gridCol w="1895236"/>
                <a:gridCol w="7120984"/>
              </a:tblGrid>
              <a:tr h="390488">
                <a:tc grid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7313" marR="0" lvl="0" indent="-87313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스포츠클럽 지원 관련 조례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(13</a:t>
                      </a: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89999" marR="89999" marT="46787" marB="46787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경기도 오산시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오산시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제주특별자치도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제주특별자치도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서울특별시 영등포구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서울특별시 영등포구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인천광역시 남동구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인천광역시 남동구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부산광역시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부산광역시 스포츠클럽 및 생활체육지도자 지원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광주광역시 서구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광주광역시 서구 스포츠클럽</a:t>
                      </a:r>
                      <a:r>
                        <a:rPr lang="ko-KR" alt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대구광역시 남구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대구광역시 남구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경상남도 사천시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사천시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전라남도 여수시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여수시 여수스포츠클럽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경기도 의정부시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의정부시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인천광역시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미추홀구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인천광역시 </a:t>
                      </a:r>
                      <a:r>
                        <a:rPr lang="ko-KR" altLang="en-US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미추홀구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인천광역시 서구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인천광역시 서구 스포츠클럽 육성 및 지원에 관한 조례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8949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경상남도 함안군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함안군 스포츠클럽 육성 및 지원에 관한 조례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1073831"/>
              </p:ext>
            </p:extLst>
          </p:nvPr>
        </p:nvGraphicFramePr>
        <p:xfrm>
          <a:off x="452438" y="955609"/>
          <a:ext cx="9016220" cy="1381340"/>
        </p:xfrm>
        <a:graphic>
          <a:graphicData uri="http://schemas.openxmlformats.org/drawingml/2006/table">
            <a:tbl>
              <a:tblPr/>
              <a:tblGrid>
                <a:gridCol w="9016220"/>
              </a:tblGrid>
              <a:tr h="325534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생활체육진흥법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9999" marR="89999" marT="46787" marB="4678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0317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정의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“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"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이란 회원의 정기적인 체육활동을 위하여 비영리목적으로 운영되는 법인 또는 단체를 말한다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스포츠클럽의 육성 및 지원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국가 및 지방자치단체는 대통령령으로 정하는 바에 따라 스포츠클럽의 육성에 필요한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행ㆍ재정상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지원을 할 수 있다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시행령 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스포츠클럽에 대한 지원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공공체육시설의 운영 및 관리 위탁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생활체육지도자의 배치 지원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스포츠클럽의 운영비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보조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그 밖에 스포츠클럽 육성에 필요한 사항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16496" y="6119718"/>
            <a:ext cx="86050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smtClean="0"/>
              <a:t>해당 조례는 국가법령정보센터</a:t>
            </a:r>
            <a:r>
              <a:rPr lang="en-US" altLang="ko-KR" dirty="0" smtClean="0"/>
              <a:t>(</a:t>
            </a:r>
            <a:r>
              <a:rPr lang="en-US" altLang="ko-KR" dirty="0" smtClean="0">
                <a:hlinkClick r:id="rId2"/>
              </a:rPr>
              <a:t>http://www.law.go.kr</a:t>
            </a:r>
            <a:r>
              <a:rPr lang="en-US" altLang="ko-KR" dirty="0" smtClean="0"/>
              <a:t>) </a:t>
            </a:r>
            <a:r>
              <a:rPr lang="ko-KR" altLang="en-US" dirty="0" smtClean="0"/>
              <a:t>→ 자치법규 → 스포츠클럽 검색하여  확인 가능함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3984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6"/>
          <p:cNvSpPr>
            <a:spLocks noChangeArrowheads="1"/>
          </p:cNvSpPr>
          <p:nvPr/>
        </p:nvSpPr>
        <p:spPr bwMode="gray">
          <a:xfrm>
            <a:off x="637571" y="368660"/>
            <a:ext cx="8641900" cy="2880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Aft>
                <a:spcPts val="300"/>
              </a:spcAft>
            </a:pPr>
            <a:r>
              <a:rPr lang="ko-KR" altLang="en-US" sz="2200" i="1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스포츠클럽 관련 법령 사례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98902027"/>
              </p:ext>
            </p:extLst>
          </p:nvPr>
        </p:nvGraphicFramePr>
        <p:xfrm>
          <a:off x="263251" y="1052736"/>
          <a:ext cx="9016220" cy="4104459"/>
        </p:xfrm>
        <a:graphic>
          <a:graphicData uri="http://schemas.openxmlformats.org/drawingml/2006/table">
            <a:tbl>
              <a:tblPr/>
              <a:tblGrid>
                <a:gridCol w="1895236"/>
                <a:gridCol w="7120984"/>
              </a:tblGrid>
              <a:tr h="507061">
                <a:tc grid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7313" marR="0" lvl="0" indent="-87313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기존 체육진흥 조례 개정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9999" marR="89999" marT="46787" marB="46787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경기도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및 체육동호인조직 활동의 육성과 지원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광주광역시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및 체육동호인조직 활동의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대구광역시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운영에 관한 사항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부산광역시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전문체육 선수 육성을 위한 유소년 스포츠클럽 운영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서울특별시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생활체육강좌 설치 및 스포츠클럽 육성 지원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4.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및 체육동호인조직 활동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전라북도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체육동호인 조직의 육성 및 활동지원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보은군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및 체육동호인조직 육성 및 지원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5.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관련 국내외 대회 개최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유치 및 참가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사천시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학교체육활동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비영리 스포츠클럽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안동시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체육동호인조직 활동의 육성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산하 스포츠클럽의 설치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운영에 필요한 비용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안양시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지역 스포츠클럽의 활성화를 위한 사업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영암군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스포츠클럽의 운영 및 육성에 필요한 경비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완주군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체육동호인조직 활동의 육성 및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인천연수구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연수구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체육회 회원단체 및 스포츠클럽과 관계되는 예산은 연수구 체육회를 통하여 지원할 수 있다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진주시 체육진흥 조례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학교체육활동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비영리 스포츠클럽 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3984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lang="ko-KR" altLang="en-US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지원체계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협력기관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87" name="모서리가 둥근 직사각형 86"/>
          <p:cNvSpPr/>
          <p:nvPr/>
        </p:nvSpPr>
        <p:spPr bwMode="auto">
          <a:xfrm>
            <a:off x="710989" y="1360694"/>
            <a:ext cx="8454479" cy="710388"/>
          </a:xfrm>
          <a:prstGeom prst="roundRect">
            <a:avLst>
              <a:gd name="adj" fmla="val 0"/>
            </a:avLst>
          </a:prstGeom>
          <a:solidFill>
            <a:srgbClr val="B2C1DB">
              <a:lumMod val="20000"/>
              <a:lumOff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171450" indent="-1714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kumimoji="0" lang="ko-KR" altLang="en-US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 명의 자유로운 선수등록 및 대회출전</a:t>
            </a:r>
            <a:r>
              <a:rPr kumimoji="0" lang="en-US" altLang="ko-KR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소년체전</a:t>
            </a:r>
            <a:r>
              <a:rPr kumimoji="0" lang="en-US" altLang="ko-KR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ko-KR" altLang="en-US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이루어지도록 경기단체 및 교육청 지원 협조가 필요함</a:t>
            </a:r>
            <a:r>
              <a:rPr kumimoji="0" lang="en-US" altLang="ko-KR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71450" indent="-1714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kumimoji="0" lang="ko-KR" altLang="en-US" sz="1200" kern="0" spc="-50" dirty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체육진흥공단의 주요 사업이 스포츠클럽에 열려있는 만큼 이에 대한 스포츠클럽의 적극적인 참여가 필요함</a:t>
            </a:r>
            <a:r>
              <a:rPr kumimoji="0" lang="en-US" altLang="ko-KR" sz="1200" kern="0" spc="-50" dirty="0" smtClean="0">
                <a:solidFill>
                  <a:srgbClr val="C0504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0" lang="en-US" altLang="ko-KR" sz="1200" kern="0" spc="-50" dirty="0">
              <a:solidFill>
                <a:srgbClr val="C0504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8" name="Oval 16"/>
          <p:cNvSpPr>
            <a:spLocks noChangeArrowheads="1"/>
          </p:cNvSpPr>
          <p:nvPr/>
        </p:nvSpPr>
        <p:spPr bwMode="auto">
          <a:xfrm>
            <a:off x="710926" y="2235393"/>
            <a:ext cx="2052637" cy="2052638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9" name="직사각형 88"/>
          <p:cNvSpPr>
            <a:spLocks noChangeArrowheads="1"/>
          </p:cNvSpPr>
          <p:nvPr/>
        </p:nvSpPr>
        <p:spPr bwMode="auto">
          <a:xfrm>
            <a:off x="866844" y="2511821"/>
            <a:ext cx="1700369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ko-KR" altLang="en-US" sz="3000" spc="-15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협력기관</a:t>
            </a:r>
            <a:endParaRPr lang="ko-KR" altLang="en-US" sz="3000" spc="-15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0" name="직선 연결선 89"/>
          <p:cNvCxnSpPr/>
          <p:nvPr/>
        </p:nvCxnSpPr>
        <p:spPr bwMode="auto">
          <a:xfrm flipV="1">
            <a:off x="806176" y="3224406"/>
            <a:ext cx="1836737" cy="0"/>
          </a:xfrm>
          <a:prstGeom prst="line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1" name="직사각형 69"/>
          <p:cNvSpPr>
            <a:spLocks noChangeArrowheads="1"/>
          </p:cNvSpPr>
          <p:nvPr/>
        </p:nvSpPr>
        <p:spPr bwMode="auto">
          <a:xfrm>
            <a:off x="1100235" y="3299921"/>
            <a:ext cx="1237711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2400" spc="-150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Support</a:t>
            </a:r>
            <a:endParaRPr lang="ko-KR" altLang="en-US" sz="2400" spc="-150" dirty="0">
              <a:solidFill>
                <a:srgbClr val="00336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" name="모서리가 둥근 직사각형 51"/>
          <p:cNvSpPr>
            <a:spLocks noChangeArrowheads="1"/>
          </p:cNvSpPr>
          <p:nvPr/>
        </p:nvSpPr>
        <p:spPr bwMode="auto">
          <a:xfrm>
            <a:off x="488676" y="3970531"/>
            <a:ext cx="2436812" cy="170021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5875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lIns="18000" tIns="91440" rIns="18000" bIns="91440" anchor="ctr"/>
          <a:lstStyle/>
          <a:p>
            <a:pPr algn="ctr">
              <a:lnSpc>
                <a:spcPct val="110000"/>
              </a:lnSpc>
            </a:pPr>
            <a:r>
              <a:rPr lang="ko-KR" altLang="en-US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스포츠클럽이 확장할 수 </a:t>
            </a:r>
            <a: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있도록 유관기관의 적극적인 지원이 이루어지고 있는가</a:t>
            </a:r>
            <a:r>
              <a:rPr lang="en-US" altLang="ko-KR" sz="1400" i="1" dirty="0" smtClean="0">
                <a:solidFill>
                  <a:srgbClr val="003366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1400" i="1" dirty="0">
              <a:solidFill>
                <a:srgbClr val="00336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3" name="Rectangle 8"/>
          <p:cNvSpPr>
            <a:spLocks noChangeArrowheads="1"/>
          </p:cNvSpPr>
          <p:nvPr/>
        </p:nvSpPr>
        <p:spPr bwMode="auto">
          <a:xfrm>
            <a:off x="3224745" y="2464502"/>
            <a:ext cx="5940425" cy="103256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</a:pPr>
            <a:endParaRPr lang="en-GB" alt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4" name="직사각형 84"/>
          <p:cNvSpPr>
            <a:spLocks noChangeArrowheads="1"/>
          </p:cNvSpPr>
          <p:nvPr/>
        </p:nvSpPr>
        <p:spPr bwMode="auto">
          <a:xfrm>
            <a:off x="3224745" y="2224790"/>
            <a:ext cx="1872000" cy="239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기관 별 협력 가능 내용</a:t>
            </a:r>
            <a:endParaRPr kumimoji="0" lang="ko-KR" altLang="en-US" sz="1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5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34008345"/>
              </p:ext>
            </p:extLst>
          </p:nvPr>
        </p:nvGraphicFramePr>
        <p:xfrm>
          <a:off x="3308399" y="2569082"/>
          <a:ext cx="5780568" cy="794076"/>
        </p:xfrm>
        <a:graphic>
          <a:graphicData uri="http://schemas.openxmlformats.org/drawingml/2006/table">
            <a:tbl>
              <a:tblPr/>
              <a:tblGrid>
                <a:gridCol w="1183130"/>
                <a:gridCol w="4597438"/>
              </a:tblGrid>
              <a:tr h="264692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10000"/>
                        </a:lnSpc>
                      </a:pP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경기단체</a:t>
                      </a:r>
                      <a:endParaRPr lang="ko-KR" altLang="en-US" sz="1050" b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선수등록 협조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콘텐츠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제공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지도자구인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대회개최 및 참가 협조 등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692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10000"/>
                        </a:lnSpc>
                      </a:pP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교육청</a:t>
                      </a:r>
                      <a:endParaRPr lang="ko-KR" altLang="en-US" sz="1050" b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학생선수 대회참가 협조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학교스포츠클럽 연계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(NEIS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연계 등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692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10000"/>
                        </a:lnSpc>
                      </a:pPr>
                      <a:r>
                        <a:rPr lang="ko-KR" altLang="en-US" sz="1050" b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체육진흥공단</a:t>
                      </a:r>
                      <a:endParaRPr lang="ko-KR" altLang="en-US" sz="1050" b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국민체력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스포츠과학센터 연계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공모사업 연계 등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6" name="직사각형 83"/>
          <p:cNvSpPr>
            <a:spLocks noChangeArrowheads="1"/>
          </p:cNvSpPr>
          <p:nvPr/>
        </p:nvSpPr>
        <p:spPr bwMode="auto">
          <a:xfrm>
            <a:off x="3224745" y="3577206"/>
            <a:ext cx="1511300" cy="2397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진단 내용</a:t>
            </a:r>
            <a:endParaRPr kumimoji="0" lang="ko-KR" altLang="en-US" sz="1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7" name="Rectangle 8"/>
          <p:cNvSpPr>
            <a:spLocks noChangeArrowheads="1"/>
          </p:cNvSpPr>
          <p:nvPr/>
        </p:nvSpPr>
        <p:spPr bwMode="auto">
          <a:xfrm>
            <a:off x="3224745" y="3816920"/>
            <a:ext cx="5940425" cy="238438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</a:pPr>
            <a:endParaRPr lang="en-GB" altLang="en-US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8" name="직사각형 49"/>
          <p:cNvSpPr>
            <a:spLocks noChangeArrowheads="1"/>
          </p:cNvSpPr>
          <p:nvPr/>
        </p:nvSpPr>
        <p:spPr bwMode="auto">
          <a:xfrm>
            <a:off x="3319310" y="3946007"/>
            <a:ext cx="1253390" cy="922515"/>
          </a:xfrm>
          <a:prstGeom prst="rect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스포츠클럽으로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선수등록 및 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대회출전 제약</a:t>
            </a:r>
            <a:endParaRPr lang="ko-KR" altLang="en-US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4691216" y="3929118"/>
            <a:ext cx="447395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대부분의 종목 선수등록 규정에는 정부가 육성하는 스포츠클럽의 선수등록이 가능함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.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현재 일부 종목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수영 등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에서는 클럽명의 선수등록 진행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규정으로는 가능하나 경기단체 승인이 이루어지지 않아 스포츠클럽명의 선수등록이 불가하며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소년체전의 경우 </a:t>
            </a:r>
            <a:r>
              <a:rPr lang="ko-KR" altLang="en-US" b="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스포츠클럽명으로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선수등록이 되었다 하더라도 학교이름으로 출전해야 하는 경우가 발생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교육청 지원필요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endParaRPr lang="en-US" altLang="ko-KR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</p:txBody>
      </p:sp>
      <p:sp>
        <p:nvSpPr>
          <p:cNvPr id="100" name="이등변 삼각형 99"/>
          <p:cNvSpPr/>
          <p:nvPr/>
        </p:nvSpPr>
        <p:spPr bwMode="auto">
          <a:xfrm rot="10800000" flipV="1">
            <a:off x="4730484" y="4002684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1" name="이등변 삼각형 100"/>
          <p:cNvSpPr/>
          <p:nvPr/>
        </p:nvSpPr>
        <p:spPr bwMode="auto">
          <a:xfrm flipV="1">
            <a:off x="4730484" y="4365004"/>
            <a:ext cx="144000" cy="108000"/>
          </a:xfrm>
          <a:prstGeom prst="triangle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2" name="직사각형 49"/>
          <p:cNvSpPr>
            <a:spLocks noChangeArrowheads="1"/>
          </p:cNvSpPr>
          <p:nvPr/>
        </p:nvSpPr>
        <p:spPr bwMode="auto">
          <a:xfrm>
            <a:off x="3319310" y="4937230"/>
            <a:ext cx="1253390" cy="624553"/>
          </a:xfrm>
          <a:prstGeom prst="rect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체육진흥공단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서비스 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이용혜택 제공</a:t>
            </a:r>
            <a:endParaRPr lang="ko-KR" altLang="en-US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4678004" y="5070267"/>
            <a:ext cx="44739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국민체력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100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신청가능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스포츠과학거점센터 연계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등 스포츠클럽에 혜택 제공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기타 공모사업 참여 가능</a:t>
            </a:r>
            <a:endParaRPr lang="en-US" altLang="ko-KR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</p:txBody>
      </p:sp>
      <p:sp>
        <p:nvSpPr>
          <p:cNvPr id="104" name="이등변 삼각형 103"/>
          <p:cNvSpPr/>
          <p:nvPr/>
        </p:nvSpPr>
        <p:spPr bwMode="auto">
          <a:xfrm rot="10800000" flipV="1">
            <a:off x="4717272" y="5143833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5" name="직사각형 49"/>
          <p:cNvSpPr>
            <a:spLocks noChangeArrowheads="1"/>
          </p:cNvSpPr>
          <p:nvPr/>
        </p:nvSpPr>
        <p:spPr bwMode="auto">
          <a:xfrm>
            <a:off x="3308399" y="5644068"/>
            <a:ext cx="1253390" cy="436823"/>
          </a:xfrm>
          <a:prstGeom prst="rect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교육지원청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학교와</a:t>
            </a:r>
            <a: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활발한 연계 필요</a:t>
            </a:r>
            <a:endParaRPr lang="ko-KR" altLang="en-US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4678004" y="5650004"/>
            <a:ext cx="44739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방과후 활동 및 학교스포츠클럽 지원 등을 통한 연계 진행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청소년회원 확보</a:t>
            </a:r>
            <a:r>
              <a:rPr lang="en-US" altLang="ko-KR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지역내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공적 역할 확대 등을 위해 더욱 활발한 연계 필요</a:t>
            </a:r>
            <a:endParaRPr lang="en-US" altLang="ko-KR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</p:txBody>
      </p:sp>
      <p:sp>
        <p:nvSpPr>
          <p:cNvPr id="107" name="이등변 삼각형 106"/>
          <p:cNvSpPr/>
          <p:nvPr/>
        </p:nvSpPr>
        <p:spPr bwMode="auto">
          <a:xfrm rot="10800000" flipV="1">
            <a:off x="4717272" y="5723570"/>
            <a:ext cx="144000" cy="108000"/>
          </a:xfrm>
          <a:prstGeom prst="triangl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8" name="이등변 삼각형 107"/>
          <p:cNvSpPr/>
          <p:nvPr/>
        </p:nvSpPr>
        <p:spPr bwMode="auto">
          <a:xfrm flipV="1">
            <a:off x="4723466" y="5917805"/>
            <a:ext cx="144000" cy="108000"/>
          </a:xfrm>
          <a:prstGeom prst="triangle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r"/>
            <a:endParaRPr lang="ko-KR" altLang="en-US" sz="12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1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52296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6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Ⅴ</a:t>
            </a:r>
            <a:endParaRPr kumimoji="0" lang="ko-KR" altLang="en-US" sz="166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84548" y="3383540"/>
            <a:ext cx="812588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en-US" altLang="ko-KR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2030 </a:t>
            </a: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스포츠비전</a:t>
            </a:r>
            <a:endParaRPr kumimoji="0" lang="ko-KR" altLang="en-US" sz="480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1100572" y="3177816"/>
            <a:ext cx="7699690" cy="1259296"/>
            <a:chOff x="2103370" y="3177816"/>
            <a:chExt cx="5694093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2105042" y="3177816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2103370" y="4365112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소개자료</a:t>
            </a:r>
            <a:r>
              <a:rPr lang="en-US" altLang="ko-KR" sz="1050" b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194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5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2030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스포츠비전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2030 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스포츠비전 개요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95323" y="1376772"/>
            <a:ext cx="8496301" cy="360000"/>
          </a:xfrm>
          <a:prstGeom prst="rect">
            <a:avLst/>
          </a:prstGeom>
          <a:solidFill>
            <a:srgbClr val="FFFFFF">
              <a:lumMod val="50000"/>
            </a:srgbClr>
          </a:solidFill>
          <a:ln w="12700">
            <a:noFill/>
            <a:prstDash val="solid"/>
            <a:miter lim="800000"/>
            <a:headEnd/>
            <a:tailEnd/>
          </a:ln>
          <a:effectLst/>
        </p:spPr>
        <p:txBody>
          <a:bodyPr wrap="none" rtlCol="0" anchor="ctr"/>
          <a:lstStyle>
            <a:defPPr>
              <a:defRPr lang="ko-KR"/>
            </a:defPPr>
            <a:lvl1pPr algn="ctr" fontAlgn="auto" latinLnBrk="0">
              <a:spcBef>
                <a:spcPts val="0"/>
              </a:spcBef>
              <a:spcAft>
                <a:spcPts val="0"/>
              </a:spcAft>
              <a:defRPr sz="1400" spc="-1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defRPr>
            </a:lvl1pPr>
            <a:lvl2pPr algn="l">
              <a:defRPr sz="1100">
                <a:latin typeface="돋움" pitchFamily="50" charset="-127"/>
                <a:ea typeface="굴림" pitchFamily="50" charset="-127"/>
              </a:defRPr>
            </a:lvl2pPr>
            <a:lvl3pPr algn="l">
              <a:defRPr sz="1100">
                <a:latin typeface="돋움" pitchFamily="50" charset="-127"/>
                <a:ea typeface="굴림" pitchFamily="50" charset="-127"/>
              </a:defRPr>
            </a:lvl3pPr>
            <a:lvl4pPr algn="l">
              <a:defRPr sz="1100">
                <a:latin typeface="돋움" pitchFamily="50" charset="-127"/>
                <a:ea typeface="굴림" pitchFamily="50" charset="-127"/>
              </a:defRPr>
            </a:lvl4pPr>
            <a:lvl5pPr algn="l">
              <a:defRPr sz="1100">
                <a:latin typeface="돋움" pitchFamily="50" charset="-127"/>
                <a:ea typeface="굴림" pitchFamily="50" charset="-127"/>
              </a:defRPr>
            </a:lvl5pPr>
            <a:lvl6pPr>
              <a:defRPr sz="1100">
                <a:latin typeface="돋움" pitchFamily="50" charset="-127"/>
                <a:ea typeface="굴림" pitchFamily="50" charset="-127"/>
              </a:defRPr>
            </a:lvl6pPr>
            <a:lvl7pPr>
              <a:defRPr sz="1100">
                <a:latin typeface="돋움" pitchFamily="50" charset="-127"/>
                <a:ea typeface="굴림" pitchFamily="50" charset="-127"/>
              </a:defRPr>
            </a:lvl7pPr>
            <a:lvl8pPr>
              <a:defRPr sz="1100">
                <a:latin typeface="돋움" pitchFamily="50" charset="-127"/>
                <a:ea typeface="굴림" pitchFamily="50" charset="-127"/>
              </a:defRPr>
            </a:lvl8pPr>
            <a:lvl9pPr>
              <a:defRPr sz="1100">
                <a:latin typeface="돋움" pitchFamily="50" charset="-127"/>
                <a:ea typeface="굴림" pitchFamily="50" charset="-127"/>
              </a:defRPr>
            </a:lvl9pPr>
          </a:lstStyle>
          <a:p>
            <a:r>
              <a:rPr lang="en-US" altLang="ko-KR" sz="1600" dirty="0" smtClean="0"/>
              <a:t>2030 </a:t>
            </a:r>
            <a:r>
              <a:rPr lang="ko-KR" altLang="en-US" sz="1600" dirty="0" smtClean="0"/>
              <a:t>스포츠 비전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사람을 위한 스포츠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건강한 삶의 행복</a:t>
            </a:r>
            <a:endParaRPr lang="en-US" altLang="ko-KR" sz="1600" dirty="0"/>
          </a:p>
        </p:txBody>
      </p:sp>
      <p:sp>
        <p:nvSpPr>
          <p:cNvPr id="38" name="직사각형 37"/>
          <p:cNvSpPr/>
          <p:nvPr/>
        </p:nvSpPr>
        <p:spPr>
          <a:xfrm>
            <a:off x="416496" y="4079208"/>
            <a:ext cx="29717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algn="ctr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2018</a:t>
            </a:r>
            <a:r>
              <a:rPr lang="ko-KR" altLang="en-US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28</a:t>
            </a:r>
            <a:r>
              <a:rPr lang="ko-KR" altLang="en-US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b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2030</a:t>
            </a:r>
            <a:r>
              <a:rPr lang="ko-KR" altLang="en-US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스포츠 비전</a:t>
            </a:r>
            <a:r>
              <a:rPr lang="en-US" altLang="ko-KR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 </a:t>
            </a:r>
            <a:r>
              <a:rPr lang="ko-KR" altLang="en-US" i="1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발표</a:t>
            </a:r>
            <a:endParaRPr lang="en-US" altLang="ko-KR" i="1" spc="-1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1250919" y="4824761"/>
            <a:ext cx="7399766" cy="703074"/>
            <a:chOff x="861805" y="5588504"/>
            <a:chExt cx="6935511" cy="703074"/>
          </a:xfrm>
        </p:grpSpPr>
        <p:sp>
          <p:nvSpPr>
            <p:cNvPr id="40" name="TextBox 39"/>
            <p:cNvSpPr txBox="1"/>
            <p:nvPr/>
          </p:nvSpPr>
          <p:spPr>
            <a:xfrm>
              <a:off x="1179486" y="5588504"/>
              <a:ext cx="6617830" cy="360000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marL="285750" indent="-285750" algn="l">
                <a:buFont typeface="Wingdings" panose="05000000000000000000" pitchFamily="2" charset="2"/>
                <a:buChar char="ü"/>
                <a:defRPr/>
              </a:pPr>
              <a:r>
                <a:rPr lang="ko-KR" altLang="en-US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운동하기 편한 나라 </a:t>
              </a:r>
              <a:r>
                <a:rPr lang="en-US" altLang="ko-KR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lang="ko-KR" altLang="en-US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국민이 스포츠를 즐기며 건강하게 살수 있도록 지원</a:t>
              </a:r>
              <a:endPara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85750" indent="-285750" algn="l">
                <a:buFont typeface="Wingdings" panose="05000000000000000000" pitchFamily="2" charset="2"/>
                <a:buChar char="ü"/>
                <a:defRPr/>
              </a:pPr>
              <a:r>
                <a:rPr lang="ko-KR" altLang="en-US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스포츠클럽 시스템 정착 </a:t>
              </a:r>
              <a:r>
                <a:rPr lang="en-US" altLang="ko-KR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lang="ko-KR" altLang="en-US" sz="1600" i="1" spc="-100" dirty="0" err="1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선순환</a:t>
              </a:r>
              <a:r>
                <a:rPr lang="ko-KR" altLang="en-US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 스포츠 시스템 정착</a:t>
              </a:r>
              <a:endPara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85750" indent="-285750" algn="l">
                <a:buFont typeface="Wingdings" panose="05000000000000000000" pitchFamily="2" charset="2"/>
                <a:buChar char="ü"/>
                <a:defRPr/>
              </a:pPr>
              <a:r>
                <a:rPr lang="ko-KR" altLang="en-US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스포츠 가치의 사회적 확산 </a:t>
              </a:r>
              <a:r>
                <a:rPr lang="en-US" altLang="ko-KR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lang="ko-KR" altLang="en-US" sz="1600" i="1" spc="-100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스포츠가치 확산을 위한 사회적 여건 조성</a:t>
              </a:r>
              <a:endParaRPr lang="ko-KR" altLang="en-US" sz="1600" i="1" spc="-1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Freeform 4"/>
            <p:cNvSpPr>
              <a:spLocks/>
            </p:cNvSpPr>
            <p:nvPr/>
          </p:nvSpPr>
          <p:spPr bwMode="auto">
            <a:xfrm rot="5400000">
              <a:off x="627805" y="5877578"/>
              <a:ext cx="648000" cy="180000"/>
            </a:xfrm>
            <a:prstGeom prst="triangle">
              <a:avLst/>
            </a:prstGeom>
            <a:gradFill rotWithShape="1">
              <a:gsLst>
                <a:gs pos="0">
                  <a:srgbClr val="FFFFFF">
                    <a:lumMod val="65000"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l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42" name="그림 4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540" y="2260598"/>
            <a:ext cx="2533037" cy="1816474"/>
          </a:xfrm>
          <a:prstGeom prst="rect">
            <a:avLst/>
          </a:prstGeom>
        </p:spPr>
      </p:pic>
      <p:grpSp>
        <p:nvGrpSpPr>
          <p:cNvPr id="43" name="그룹 42"/>
          <p:cNvGrpSpPr/>
          <p:nvPr/>
        </p:nvGrpSpPr>
        <p:grpSpPr>
          <a:xfrm>
            <a:off x="3512840" y="2456890"/>
            <a:ext cx="5652000" cy="1260142"/>
            <a:chOff x="3517205" y="2708918"/>
            <a:chExt cx="7450334" cy="1673740"/>
          </a:xfrm>
        </p:grpSpPr>
        <p:sp>
          <p:nvSpPr>
            <p:cNvPr id="44" name="타원 43"/>
            <p:cNvSpPr/>
            <p:nvPr/>
          </p:nvSpPr>
          <p:spPr>
            <a:xfrm>
              <a:off x="3517205" y="2708918"/>
              <a:ext cx="1708930" cy="1673739"/>
            </a:xfrm>
            <a:prstGeom prst="ellipse">
              <a:avLst/>
            </a:prstGeom>
            <a:solidFill>
              <a:srgbClr val="A9CF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사람중심</a:t>
              </a:r>
              <a:endPara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5" name="타원 44"/>
            <p:cNvSpPr/>
            <p:nvPr/>
          </p:nvSpPr>
          <p:spPr>
            <a:xfrm>
              <a:off x="4952556" y="2708918"/>
              <a:ext cx="1708930" cy="1673739"/>
            </a:xfrm>
            <a:prstGeom prst="ellipse">
              <a:avLst/>
            </a:prstGeom>
            <a:solidFill>
              <a:srgbClr val="F8E998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삶의 질</a:t>
              </a:r>
              <a:endParaRPr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향상</a:t>
              </a:r>
              <a:endPara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6" name="타원 45"/>
            <p:cNvSpPr/>
            <p:nvPr/>
          </p:nvSpPr>
          <p:spPr>
            <a:xfrm>
              <a:off x="6387907" y="2708918"/>
              <a:ext cx="1708930" cy="1673739"/>
            </a:xfrm>
            <a:prstGeom prst="ellipse">
              <a:avLst/>
            </a:prstGeom>
            <a:solidFill>
              <a:srgbClr val="C4DA99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건강한</a:t>
              </a:r>
              <a:r>
                <a:rPr lang="en-US" altLang="ko-KR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공동체</a:t>
              </a:r>
              <a:endPara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3" name="타원 52"/>
            <p:cNvSpPr/>
            <p:nvPr/>
          </p:nvSpPr>
          <p:spPr>
            <a:xfrm>
              <a:off x="7823258" y="2708918"/>
              <a:ext cx="1708930" cy="167374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정의로운</a:t>
              </a:r>
              <a:r>
                <a:rPr lang="en-US" altLang="ko-KR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</a:t>
              </a:r>
              <a:endPara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4" name="타원 53"/>
            <p:cNvSpPr/>
            <p:nvPr/>
          </p:nvSpPr>
          <p:spPr>
            <a:xfrm>
              <a:off x="9258609" y="2708918"/>
              <a:ext cx="1708930" cy="1673740"/>
            </a:xfrm>
            <a:prstGeom prst="ellipse">
              <a:avLst/>
            </a:prstGeom>
            <a:solidFill>
              <a:schemeClr val="tx2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민주적</a:t>
              </a:r>
              <a:r>
                <a:rPr lang="en-US" altLang="ko-KR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4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40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거버넌스</a:t>
              </a:r>
              <a:endPara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3512840" y="1964855"/>
            <a:ext cx="5652000" cy="307777"/>
            <a:chOff x="3162758" y="755786"/>
            <a:chExt cx="3579874" cy="307777"/>
          </a:xfrm>
        </p:grpSpPr>
        <p:sp>
          <p:nvSpPr>
            <p:cNvPr id="60" name="직사각형 59"/>
            <p:cNvSpPr/>
            <p:nvPr/>
          </p:nvSpPr>
          <p:spPr>
            <a:xfrm>
              <a:off x="3162758" y="755786"/>
              <a:ext cx="357987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400" spc="-130" dirty="0" smtClean="0">
                  <a:solidFill>
                    <a:srgbClr val="1F497D"/>
                  </a:solidFill>
                  <a:latin typeface="맑은 고딕" pitchFamily="50" charset="-127"/>
                  <a:ea typeface="맑은 고딕" pitchFamily="50" charset="-127"/>
                </a:rPr>
                <a:t>2030 </a:t>
              </a:r>
              <a:r>
                <a:rPr lang="ko-KR" altLang="en-US" sz="1400" spc="-130" dirty="0" smtClean="0">
                  <a:solidFill>
                    <a:srgbClr val="1F497D"/>
                  </a:solidFill>
                  <a:latin typeface="맑은 고딕" pitchFamily="50" charset="-127"/>
                  <a:ea typeface="맑은 고딕" pitchFamily="50" charset="-127"/>
                </a:rPr>
                <a:t>스포츠비전 핵심어</a:t>
              </a:r>
              <a:endParaRPr lang="ko-KR" altLang="en-US" sz="1400" spc="-130" dirty="0">
                <a:solidFill>
                  <a:srgbClr val="1F497D"/>
                </a:solidFill>
              </a:endParaRPr>
            </a:p>
          </p:txBody>
        </p:sp>
        <p:cxnSp>
          <p:nvCxnSpPr>
            <p:cNvPr id="61" name="직선 연결선 60"/>
            <p:cNvCxnSpPr/>
            <p:nvPr/>
          </p:nvCxnSpPr>
          <p:spPr bwMode="auto">
            <a:xfrm>
              <a:off x="3224808" y="1035326"/>
              <a:ext cx="3456000" cy="0"/>
            </a:xfrm>
            <a:prstGeom prst="line">
              <a:avLst/>
            </a:prstGeom>
            <a:noFill/>
            <a:ln w="31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2" name="그룹 61"/>
          <p:cNvGrpSpPr/>
          <p:nvPr/>
        </p:nvGrpSpPr>
        <p:grpSpPr>
          <a:xfrm>
            <a:off x="4196916" y="3913326"/>
            <a:ext cx="4931920" cy="420078"/>
            <a:chOff x="3605142" y="4453386"/>
            <a:chExt cx="5224547" cy="420078"/>
          </a:xfrm>
        </p:grpSpPr>
        <p:sp>
          <p:nvSpPr>
            <p:cNvPr id="63" name="Rectangle 54"/>
            <p:cNvSpPr>
              <a:spLocks noChangeArrowheads="1"/>
            </p:cNvSpPr>
            <p:nvPr/>
          </p:nvSpPr>
          <p:spPr bwMode="auto">
            <a:xfrm>
              <a:off x="3605142" y="4453386"/>
              <a:ext cx="1196971" cy="42007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rIns="108000" anchor="ctr"/>
            <a:lstStyle/>
            <a:p>
              <a:pPr algn="ctr">
                <a:lnSpc>
                  <a:spcPct val="90000"/>
                </a:lnSpc>
                <a:tabLst>
                  <a:tab pos="180975" algn="l"/>
                </a:tabLst>
                <a:defRPr/>
              </a:pPr>
              <a:r>
                <a:rPr lang="ko-KR" altLang="en-US" sz="11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  <a:sym typeface="Heiti TC Medium"/>
                </a:rPr>
                <a:t>신나는 스포츠</a:t>
              </a:r>
              <a:endParaRPr lang="en-US" altLang="ko-KR" sz="1100" spc="-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sym typeface="Heiti TC Medium"/>
              </a:endParaRPr>
            </a:p>
          </p:txBody>
        </p:sp>
        <p:sp>
          <p:nvSpPr>
            <p:cNvPr id="64" name="Rectangle 54"/>
            <p:cNvSpPr>
              <a:spLocks noChangeArrowheads="1"/>
            </p:cNvSpPr>
            <p:nvPr/>
          </p:nvSpPr>
          <p:spPr bwMode="auto">
            <a:xfrm>
              <a:off x="4948075" y="4453386"/>
              <a:ext cx="1195749" cy="41898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rIns="108000" anchor="ctr"/>
            <a:lstStyle/>
            <a:p>
              <a:pPr algn="ctr">
                <a:lnSpc>
                  <a:spcPct val="90000"/>
                </a:lnSpc>
                <a:tabLst>
                  <a:tab pos="180975" algn="l"/>
                </a:tabLst>
                <a:defRPr/>
              </a:pPr>
              <a:r>
                <a:rPr lang="ko-KR" altLang="en-US" sz="11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  <a:sym typeface="Heiti TC Medium"/>
                </a:rPr>
                <a:t>함께하는 스포츠</a:t>
              </a:r>
              <a:endParaRPr lang="en-US" altLang="ko-KR" sz="1100" spc="-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sym typeface="Heiti TC Medium"/>
              </a:endParaRPr>
            </a:p>
          </p:txBody>
        </p:sp>
        <p:sp>
          <p:nvSpPr>
            <p:cNvPr id="65" name="Rectangle 54"/>
            <p:cNvSpPr>
              <a:spLocks noChangeArrowheads="1"/>
            </p:cNvSpPr>
            <p:nvPr/>
          </p:nvSpPr>
          <p:spPr bwMode="auto">
            <a:xfrm>
              <a:off x="6289786" y="4453386"/>
              <a:ext cx="1196971" cy="42007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rIns="108000" anchor="ctr"/>
            <a:lstStyle/>
            <a:p>
              <a:pPr algn="ctr">
                <a:lnSpc>
                  <a:spcPct val="90000"/>
                </a:lnSpc>
                <a:tabLst>
                  <a:tab pos="180975" algn="l"/>
                </a:tabLst>
                <a:defRPr/>
              </a:pPr>
              <a:r>
                <a:rPr lang="ko-KR" altLang="en-US" sz="11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  <a:sym typeface="Heiti TC Medium"/>
                </a:rPr>
                <a:t>자랑스러운 스포츠</a:t>
              </a:r>
              <a:endParaRPr lang="en-US" altLang="ko-KR" sz="11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sym typeface="Heiti TC Medium"/>
              </a:endParaRPr>
            </a:p>
          </p:txBody>
        </p:sp>
        <p:sp>
          <p:nvSpPr>
            <p:cNvPr id="66" name="Rectangle 54"/>
            <p:cNvSpPr>
              <a:spLocks noChangeArrowheads="1"/>
            </p:cNvSpPr>
            <p:nvPr/>
          </p:nvSpPr>
          <p:spPr bwMode="auto">
            <a:xfrm>
              <a:off x="7632718" y="4453386"/>
              <a:ext cx="1196971" cy="42007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rIns="108000" anchor="ctr"/>
            <a:lstStyle/>
            <a:p>
              <a:pPr algn="ctr">
                <a:lnSpc>
                  <a:spcPct val="90000"/>
                </a:lnSpc>
                <a:tabLst>
                  <a:tab pos="180975" algn="l"/>
                </a:tabLst>
                <a:defRPr/>
              </a:pPr>
              <a:r>
                <a:rPr lang="ko-KR" altLang="en-US" sz="1100" spc="-1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  <a:sym typeface="Heiti TC Medium"/>
                </a:rPr>
                <a:t>풀뿌리</a:t>
              </a:r>
              <a:r>
                <a:rPr lang="ko-KR" altLang="en-US" sz="1100" spc="-1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  <a:sym typeface="Heiti TC Medium"/>
                </a:rPr>
                <a:t> 스포츠</a:t>
              </a:r>
              <a:endParaRPr lang="en-US" altLang="ko-KR" sz="1100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sym typeface="Heiti TC Medium"/>
              </a:endParaRPr>
            </a:p>
          </p:txBody>
        </p:sp>
      </p:grpSp>
      <p:sp>
        <p:nvSpPr>
          <p:cNvPr id="67" name="직사각형 66"/>
          <p:cNvSpPr/>
          <p:nvPr/>
        </p:nvSpPr>
        <p:spPr bwMode="auto">
          <a:xfrm>
            <a:off x="3549472" y="3910872"/>
            <a:ext cx="523588" cy="43102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rtlCol="0" anchor="ctr"/>
          <a:lstStyle/>
          <a:p>
            <a:pPr algn="ctr"/>
            <a:r>
              <a:rPr lang="ko-KR" altLang="en-US" sz="105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추진</a:t>
            </a:r>
            <a:r>
              <a:rPr lang="en-US" altLang="ko-KR" sz="105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/>
            </a:r>
            <a:br>
              <a:rPr lang="en-US" altLang="ko-KR" sz="105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Calibri" pitchFamily="34" charset="0"/>
              </a:rPr>
            </a:br>
            <a:r>
              <a:rPr lang="ko-KR" altLang="en-US" sz="105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전략</a:t>
            </a:r>
            <a:endParaRPr lang="ko-KR" altLang="en-US" sz="105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0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5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2030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스포츠비전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2030 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스포츠비전 특징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49191014"/>
              </p:ext>
            </p:extLst>
          </p:nvPr>
        </p:nvGraphicFramePr>
        <p:xfrm>
          <a:off x="508266" y="2128085"/>
          <a:ext cx="8827084" cy="2562759"/>
        </p:xfrm>
        <a:graphic>
          <a:graphicData uri="http://schemas.openxmlformats.org/drawingml/2006/table">
            <a:tbl>
              <a:tblPr firstRow="1" bandRow="1"/>
              <a:tblGrid>
                <a:gridCol w="521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26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265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0956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29413"/>
                <a:gridCol w="2013078"/>
              </a:tblGrid>
              <a:tr h="473729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spc="-100" baseline="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200" spc="-100" baseline="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국민체육진흥 </a:t>
                      </a:r>
                      <a:endParaRPr lang="en-US" altLang="ko-KR" sz="1200" spc="-100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개년 계획</a:t>
                      </a:r>
                      <a: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(2003~2008)</a:t>
                      </a:r>
                      <a:endParaRPr lang="ko-KR" altLang="en-US" sz="12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문화비전</a:t>
                      </a:r>
                      <a:endParaRPr lang="en-US" altLang="ko-KR" sz="1200" spc="-100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(2008~2012)</a:t>
                      </a:r>
                      <a:endParaRPr lang="ko-KR" altLang="en-US" sz="12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스포츠비전 </a:t>
                      </a:r>
                      <a: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2018</a:t>
                      </a:r>
                      <a:b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spc="-1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(2013)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endParaRPr lang="en-US" altLang="ko-KR" sz="1200" spc="-100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1200" spc="-10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2030 </a:t>
                      </a:r>
                      <a:r>
                        <a:rPr lang="ko-KR" altLang="en-US" sz="1400" b="1" kern="1200" spc="-10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스포츠비전</a:t>
                      </a:r>
                      <a:r>
                        <a:rPr lang="en-US" altLang="ko-KR" sz="1400" b="1" kern="1200" spc="-10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b="1" kern="1200" spc="-10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</a:br>
                      <a:r>
                        <a:rPr lang="en-US" altLang="ko-KR" sz="1400" b="1" kern="1200" spc="-10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(2018)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78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</a:t>
                      </a:r>
                      <a:endParaRPr lang="ko-KR" altLang="en-US" sz="1100" b="1" spc="-10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없음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 선진 국가 실현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 시대</a:t>
                      </a:r>
                      <a: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b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스포츠로 대한민국을 바꿉니다</a:t>
                      </a:r>
                      <a: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endParaRPr lang="ko-KR" altLang="en-US" sz="1100" b="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사람을 위한 스포츠</a:t>
                      </a:r>
                      <a:r>
                        <a:rPr lang="en-US" altLang="ko-KR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br>
                        <a:rPr lang="en-US" altLang="ko-KR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건강한 삶의 행복</a:t>
                      </a:r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78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</a:t>
                      </a:r>
                      <a:endParaRPr lang="ko-KR" altLang="en-US" sz="1100" b="1" spc="-10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 활성화를 통한 </a:t>
                      </a:r>
                      <a:endParaRPr lang="en-US" altLang="ko-KR" sz="1100" spc="-1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국민건강 증진</a:t>
                      </a:r>
                      <a:endParaRPr lang="en-US" altLang="ko-KR" sz="1100" spc="-1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국민이 스포츠 권리를</a:t>
                      </a:r>
                      <a:r>
                        <a:rPr lang="en-US" altLang="ko-KR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누리는 사회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스포츠를 통한 사회 전반의 변화</a:t>
                      </a:r>
                      <a:endParaRPr lang="ko-KR" altLang="en-US" sz="1100" b="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스포츠복지 실현을 위한 시스템 및 사회적 여건 조성</a:t>
                      </a:r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78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</a:t>
                      </a:r>
                      <a:endParaRPr lang="en-US" altLang="ko-KR" sz="1100" b="1" spc="-100" dirty="0" smtClean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</a:t>
                      </a:r>
                      <a:endParaRPr lang="ko-KR" altLang="en-US" sz="1100" b="1" spc="-10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 참가 여건</a:t>
                      </a:r>
                      <a:r>
                        <a:rPr lang="ko-KR" altLang="en-US" sz="110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증대</a:t>
                      </a:r>
                      <a:r>
                        <a:rPr lang="en-US" altLang="ko-KR" sz="110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lang="en-US" altLang="ko-KR" sz="110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10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삶의 질에 대한 관심 증가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비만율 점차 증가</a:t>
                      </a:r>
                      <a:r>
                        <a:rPr lang="en-US" altLang="ko-KR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</a:p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 참여율</a:t>
                      </a:r>
                      <a:r>
                        <a:rPr lang="ko-KR" altLang="en-US" sz="110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답보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건강수명 연장</a:t>
                      </a:r>
                      <a:r>
                        <a:rPr lang="ko-KR" altLang="en-US" sz="1100" b="0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대한 관심 증대</a:t>
                      </a:r>
                      <a: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b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행복지수 저하 등 사회 문제 산적</a:t>
                      </a:r>
                      <a:endParaRPr lang="ko-KR" altLang="en-US" sz="1100" b="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인구구조 변화와 사회갈등 심화</a:t>
                      </a:r>
                      <a:r>
                        <a:rPr lang="en-US" altLang="ko-KR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스포츠정의에 대한 관심 증대</a:t>
                      </a:r>
                      <a:r>
                        <a:rPr lang="en-US" altLang="ko-KR" sz="1100" b="1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spc="-100" baseline="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8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정책</a:t>
                      </a:r>
                      <a:r>
                        <a:rPr lang="en-US" altLang="ko-KR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초점</a:t>
                      </a:r>
                      <a:endParaRPr lang="ko-KR" altLang="en-US" sz="1100" b="1" spc="-10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늘어나는 생활체육 수요 대비 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생활체육에 참여하지 않는 미참여자 유인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 참여 환경 개선</a:t>
                      </a:r>
                      <a:r>
                        <a:rPr lang="en-US" altLang="ko-KR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스포츠산업 및 국제대회 경쟁력 강화</a:t>
                      </a:r>
                      <a:endParaRPr lang="ko-KR" altLang="en-US" sz="1100" b="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스포츠를 통한 사회통합</a:t>
                      </a:r>
                      <a:r>
                        <a:rPr lang="en-US" altLang="ko-KR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긍정적인 스포츠가치 확산</a:t>
                      </a:r>
                      <a:endParaRPr lang="ko-KR" altLang="en-US" sz="1100" b="1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78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접근</a:t>
                      </a:r>
                      <a:endParaRPr lang="en-US" altLang="ko-KR" sz="1100" b="1" spc="-100" dirty="0" smtClean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spc="-10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방향</a:t>
                      </a:r>
                      <a:endParaRPr lang="ko-KR" altLang="en-US" sz="1100" b="1" spc="-10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 참여의 양적 증대</a:t>
                      </a:r>
                      <a:r>
                        <a:rPr lang="en-US" altLang="ko-KR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(Quantity)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 참여의 질적 개선 추가</a:t>
                      </a:r>
                      <a:r>
                        <a:rPr lang="en-US" altLang="ko-KR" sz="110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(Quality)</a:t>
                      </a:r>
                      <a:endParaRPr lang="ko-KR" altLang="en-US" sz="1100" spc="-1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0"/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 진입 장벽 저하를 통한</a:t>
                      </a:r>
                      <a:endParaRPr lang="en-US" altLang="ko-KR" sz="1100" b="0" spc="-1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0"/>
                      <a:r>
                        <a:rPr lang="ko-KR" altLang="en-US" sz="1100" b="0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저변 확대 및 경쟁력 강화</a:t>
                      </a:r>
                      <a:endParaRPr lang="en-US" altLang="ko-KR" sz="1100" b="0" spc="-1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0"/>
                      <a:endParaRPr lang="en-US" altLang="ko-KR" sz="1100" b="1" spc="-1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시스템 도입</a:t>
                      </a:r>
                      <a:r>
                        <a:rPr lang="en-US" altLang="ko-KR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spc="-100" dirty="0" err="1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민주적거버넌스</a:t>
                      </a:r>
                      <a:r>
                        <a:rPr lang="en-US" altLang="ko-KR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spc="-1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공동체 강조</a:t>
                      </a:r>
                      <a:endParaRPr lang="en-US" altLang="ko-KR" sz="1100" b="1" spc="-1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88504" y="5970476"/>
            <a:ext cx="73026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자료참조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 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 국민체육 진흥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개년 계획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(2003), 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문화비전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(2008), 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 비전 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2018(2013), 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국민생활체육진흥 종합계획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2013), 2030</a:t>
            </a:r>
            <a:r>
              <a:rPr kumimoji="0" lang="ko-KR" altLang="en-US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스포츠비전</a:t>
            </a:r>
            <a:r>
              <a:rPr kumimoji="0" lang="en-US" altLang="ko-KR" sz="900" b="0" i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(2018)</a:t>
            </a:r>
            <a:endParaRPr kumimoji="0" lang="ko-KR" altLang="en-US" sz="900" b="0" i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gray">
          <a:xfrm>
            <a:off x="7373735" y="1992297"/>
            <a:ext cx="403872" cy="340230"/>
          </a:xfrm>
          <a:custGeom>
            <a:avLst/>
            <a:gdLst/>
            <a:ahLst/>
            <a:cxnLst>
              <a:cxn ang="0">
                <a:pos x="1206" y="368"/>
              </a:cxn>
              <a:cxn ang="0">
                <a:pos x="1118" y="471"/>
              </a:cxn>
              <a:cxn ang="0">
                <a:pos x="1021" y="590"/>
              </a:cxn>
              <a:cxn ang="0">
                <a:pos x="926" y="725"/>
              </a:cxn>
              <a:cxn ang="0">
                <a:pos x="827" y="866"/>
              </a:cxn>
              <a:cxn ang="0">
                <a:pos x="739" y="1000"/>
              </a:cxn>
              <a:cxn ang="0">
                <a:pos x="662" y="1126"/>
              </a:cxn>
              <a:cxn ang="0">
                <a:pos x="601" y="1242"/>
              </a:cxn>
              <a:cxn ang="0">
                <a:pos x="490" y="1353"/>
              </a:cxn>
              <a:cxn ang="0">
                <a:pos x="444" y="1383"/>
              </a:cxn>
              <a:cxn ang="0">
                <a:pos x="402" y="1415"/>
              </a:cxn>
              <a:cxn ang="0">
                <a:pos x="371" y="1437"/>
              </a:cxn>
              <a:cxn ang="0">
                <a:pos x="352" y="1460"/>
              </a:cxn>
              <a:cxn ang="0">
                <a:pos x="341" y="1430"/>
              </a:cxn>
              <a:cxn ang="0">
                <a:pos x="329" y="1387"/>
              </a:cxn>
              <a:cxn ang="0">
                <a:pos x="310" y="1342"/>
              </a:cxn>
              <a:cxn ang="0">
                <a:pos x="288" y="1284"/>
              </a:cxn>
              <a:cxn ang="0">
                <a:pos x="238" y="1176"/>
              </a:cxn>
              <a:cxn ang="0">
                <a:pos x="206" y="1108"/>
              </a:cxn>
              <a:cxn ang="0">
                <a:pos x="176" y="1047"/>
              </a:cxn>
              <a:cxn ang="0">
                <a:pos x="145" y="1000"/>
              </a:cxn>
              <a:cxn ang="0">
                <a:pos x="115" y="962"/>
              </a:cxn>
              <a:cxn ang="0">
                <a:pos x="85" y="931"/>
              </a:cxn>
              <a:cxn ang="0">
                <a:pos x="53" y="904"/>
              </a:cxn>
              <a:cxn ang="0">
                <a:pos x="20" y="889"/>
              </a:cxn>
              <a:cxn ang="0">
                <a:pos x="30" y="851"/>
              </a:cxn>
              <a:cxn ang="0">
                <a:pos x="88" y="801"/>
              </a:cxn>
              <a:cxn ang="0">
                <a:pos x="145" y="770"/>
              </a:cxn>
              <a:cxn ang="0">
                <a:pos x="199" y="755"/>
              </a:cxn>
              <a:cxn ang="0">
                <a:pos x="245" y="755"/>
              </a:cxn>
              <a:cxn ang="0">
                <a:pos x="291" y="786"/>
              </a:cxn>
              <a:cxn ang="0">
                <a:pos x="337" y="843"/>
              </a:cxn>
              <a:cxn ang="0">
                <a:pos x="386" y="931"/>
              </a:cxn>
              <a:cxn ang="0">
                <a:pos x="448" y="1065"/>
              </a:cxn>
              <a:cxn ang="0">
                <a:pos x="562" y="893"/>
              </a:cxn>
              <a:cxn ang="0">
                <a:pos x="700" y="713"/>
              </a:cxn>
              <a:cxn ang="0">
                <a:pos x="868" y="518"/>
              </a:cxn>
              <a:cxn ang="0">
                <a:pos x="1064" y="318"/>
              </a:cxn>
              <a:cxn ang="0">
                <a:pos x="1290" y="96"/>
              </a:cxn>
              <a:cxn ang="0">
                <a:pos x="1247" y="318"/>
              </a:cxn>
            </a:cxnLst>
            <a:rect l="0" t="0" r="r" b="b"/>
            <a:pathLst>
              <a:path w="1550" h="1460">
                <a:moveTo>
                  <a:pt x="1247" y="318"/>
                </a:moveTo>
                <a:lnTo>
                  <a:pt x="1206" y="368"/>
                </a:lnTo>
                <a:lnTo>
                  <a:pt x="1159" y="418"/>
                </a:lnTo>
                <a:lnTo>
                  <a:pt x="1118" y="471"/>
                </a:lnTo>
                <a:lnTo>
                  <a:pt x="1068" y="529"/>
                </a:lnTo>
                <a:lnTo>
                  <a:pt x="1021" y="590"/>
                </a:lnTo>
                <a:lnTo>
                  <a:pt x="976" y="655"/>
                </a:lnTo>
                <a:lnTo>
                  <a:pt x="926" y="725"/>
                </a:lnTo>
                <a:lnTo>
                  <a:pt x="876" y="793"/>
                </a:lnTo>
                <a:lnTo>
                  <a:pt x="827" y="866"/>
                </a:lnTo>
                <a:lnTo>
                  <a:pt x="780" y="935"/>
                </a:lnTo>
                <a:lnTo>
                  <a:pt x="739" y="1000"/>
                </a:lnTo>
                <a:lnTo>
                  <a:pt x="697" y="1065"/>
                </a:lnTo>
                <a:lnTo>
                  <a:pt x="662" y="1126"/>
                </a:lnTo>
                <a:lnTo>
                  <a:pt x="627" y="1184"/>
                </a:lnTo>
                <a:lnTo>
                  <a:pt x="601" y="1242"/>
                </a:lnTo>
                <a:lnTo>
                  <a:pt x="574" y="1295"/>
                </a:lnTo>
                <a:lnTo>
                  <a:pt x="490" y="1353"/>
                </a:lnTo>
                <a:lnTo>
                  <a:pt x="467" y="1368"/>
                </a:lnTo>
                <a:lnTo>
                  <a:pt x="444" y="1383"/>
                </a:lnTo>
                <a:lnTo>
                  <a:pt x="421" y="1399"/>
                </a:lnTo>
                <a:lnTo>
                  <a:pt x="402" y="1415"/>
                </a:lnTo>
                <a:lnTo>
                  <a:pt x="386" y="1425"/>
                </a:lnTo>
                <a:lnTo>
                  <a:pt x="371" y="1437"/>
                </a:lnTo>
                <a:lnTo>
                  <a:pt x="360" y="1448"/>
                </a:lnTo>
                <a:lnTo>
                  <a:pt x="352" y="1460"/>
                </a:lnTo>
                <a:lnTo>
                  <a:pt x="344" y="1445"/>
                </a:lnTo>
                <a:lnTo>
                  <a:pt x="341" y="1430"/>
                </a:lnTo>
                <a:lnTo>
                  <a:pt x="333" y="1410"/>
                </a:lnTo>
                <a:lnTo>
                  <a:pt x="329" y="1387"/>
                </a:lnTo>
                <a:lnTo>
                  <a:pt x="318" y="1365"/>
                </a:lnTo>
                <a:lnTo>
                  <a:pt x="310" y="1342"/>
                </a:lnTo>
                <a:lnTo>
                  <a:pt x="299" y="1314"/>
                </a:lnTo>
                <a:lnTo>
                  <a:pt x="288" y="1284"/>
                </a:lnTo>
                <a:lnTo>
                  <a:pt x="256" y="1214"/>
                </a:lnTo>
                <a:lnTo>
                  <a:pt x="238" y="1176"/>
                </a:lnTo>
                <a:lnTo>
                  <a:pt x="223" y="1138"/>
                </a:lnTo>
                <a:lnTo>
                  <a:pt x="206" y="1108"/>
                </a:lnTo>
                <a:lnTo>
                  <a:pt x="191" y="1077"/>
                </a:lnTo>
                <a:lnTo>
                  <a:pt x="176" y="1047"/>
                </a:lnTo>
                <a:lnTo>
                  <a:pt x="161" y="1023"/>
                </a:lnTo>
                <a:lnTo>
                  <a:pt x="145" y="1000"/>
                </a:lnTo>
                <a:lnTo>
                  <a:pt x="130" y="981"/>
                </a:lnTo>
                <a:lnTo>
                  <a:pt x="115" y="962"/>
                </a:lnTo>
                <a:lnTo>
                  <a:pt x="100" y="947"/>
                </a:lnTo>
                <a:lnTo>
                  <a:pt x="85" y="931"/>
                </a:lnTo>
                <a:lnTo>
                  <a:pt x="69" y="916"/>
                </a:lnTo>
                <a:lnTo>
                  <a:pt x="53" y="904"/>
                </a:lnTo>
                <a:lnTo>
                  <a:pt x="35" y="897"/>
                </a:lnTo>
                <a:lnTo>
                  <a:pt x="20" y="889"/>
                </a:lnTo>
                <a:lnTo>
                  <a:pt x="0" y="881"/>
                </a:lnTo>
                <a:lnTo>
                  <a:pt x="30" y="851"/>
                </a:lnTo>
                <a:lnTo>
                  <a:pt x="62" y="824"/>
                </a:lnTo>
                <a:lnTo>
                  <a:pt x="88" y="801"/>
                </a:lnTo>
                <a:lnTo>
                  <a:pt x="118" y="786"/>
                </a:lnTo>
                <a:lnTo>
                  <a:pt x="145" y="770"/>
                </a:lnTo>
                <a:lnTo>
                  <a:pt x="173" y="758"/>
                </a:lnTo>
                <a:lnTo>
                  <a:pt x="199" y="755"/>
                </a:lnTo>
                <a:lnTo>
                  <a:pt x="226" y="751"/>
                </a:lnTo>
                <a:lnTo>
                  <a:pt x="245" y="755"/>
                </a:lnTo>
                <a:lnTo>
                  <a:pt x="268" y="766"/>
                </a:lnTo>
                <a:lnTo>
                  <a:pt x="291" y="786"/>
                </a:lnTo>
                <a:lnTo>
                  <a:pt x="314" y="813"/>
                </a:lnTo>
                <a:lnTo>
                  <a:pt x="337" y="843"/>
                </a:lnTo>
                <a:lnTo>
                  <a:pt x="364" y="886"/>
                </a:lnTo>
                <a:lnTo>
                  <a:pt x="386" y="931"/>
                </a:lnTo>
                <a:lnTo>
                  <a:pt x="414" y="985"/>
                </a:lnTo>
                <a:lnTo>
                  <a:pt x="448" y="1065"/>
                </a:lnTo>
                <a:lnTo>
                  <a:pt x="502" y="981"/>
                </a:lnTo>
                <a:lnTo>
                  <a:pt x="562" y="893"/>
                </a:lnTo>
                <a:lnTo>
                  <a:pt x="627" y="805"/>
                </a:lnTo>
                <a:lnTo>
                  <a:pt x="700" y="713"/>
                </a:lnTo>
                <a:lnTo>
                  <a:pt x="780" y="617"/>
                </a:lnTo>
                <a:lnTo>
                  <a:pt x="868" y="518"/>
                </a:lnTo>
                <a:lnTo>
                  <a:pt x="965" y="421"/>
                </a:lnTo>
                <a:lnTo>
                  <a:pt x="1064" y="318"/>
                </a:lnTo>
                <a:lnTo>
                  <a:pt x="1175" y="207"/>
                </a:lnTo>
                <a:lnTo>
                  <a:pt x="1290" y="96"/>
                </a:lnTo>
                <a:lnTo>
                  <a:pt x="1550" y="0"/>
                </a:lnTo>
                <a:lnTo>
                  <a:pt x="1247" y="318"/>
                </a:lnTo>
                <a:close/>
              </a:path>
            </a:pathLst>
          </a:custGeom>
          <a:solidFill>
            <a:srgbClr val="C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200" b="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Freeform 4"/>
          <p:cNvSpPr>
            <a:spLocks/>
          </p:cNvSpPr>
          <p:nvPr/>
        </p:nvSpPr>
        <p:spPr bwMode="auto">
          <a:xfrm rot="5400000">
            <a:off x="6092276" y="3254509"/>
            <a:ext cx="2078287" cy="183937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b="0" kern="0" spc="-10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488504" y="1325815"/>
            <a:ext cx="8912058" cy="556179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정부의 체육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정책은 단순 양적 확산이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아닌 계층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세대 별 스포츠 참여 확대를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통한 전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국민의 스포츠 참여 증진으로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변경되고 있으며 특히 </a:t>
            </a:r>
            <a:r>
              <a:rPr lang="en-US" altLang="ko-KR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2030</a:t>
            </a:r>
            <a:r>
              <a:rPr lang="ko-KR" altLang="en-US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스포츠는 그 실현방법에 있어 </a:t>
            </a:r>
            <a:r>
              <a:rPr lang="en-US" altLang="ko-KR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공동체</a:t>
            </a:r>
            <a:r>
              <a:rPr lang="en-US" altLang="ko-KR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스포츠가치확산</a:t>
            </a:r>
            <a:r>
              <a:rPr lang="en-US" altLang="ko-KR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‘</a:t>
            </a:r>
            <a:r>
              <a:rPr lang="ko-KR" altLang="en-US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민주적 </a:t>
            </a:r>
            <a:r>
              <a:rPr lang="ko-KR" altLang="en-US" sz="1600" spc="-100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</a:t>
            </a:r>
            <a:r>
              <a:rPr lang="en-US" altLang="ko-KR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600" spc="-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강조 </a:t>
            </a:r>
            <a:endParaRPr lang="en-US" altLang="ko-KR" sz="1400" spc="-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gray">
          <a:xfrm>
            <a:off x="341843" y="4856093"/>
            <a:ext cx="9221108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Ins="90000" anchor="ctr">
            <a:spAutoFit/>
          </a:bodyPr>
          <a:lstStyle/>
          <a:p>
            <a:pPr indent="3175" algn="ctr">
              <a:spcAft>
                <a:spcPts val="600"/>
              </a:spcAft>
            </a:pPr>
            <a:r>
              <a:rPr lang="ko-KR" altLang="en-US" sz="14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국민의 삶의 질 향상을 위한 스포츠 복지확대라는 측면에서 스포츠비전 </a:t>
            </a:r>
            <a:r>
              <a:rPr lang="en-US" altLang="ko-KR" sz="14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2018</a:t>
            </a:r>
            <a:r>
              <a:rPr lang="ko-KR" altLang="en-US" sz="14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과  다소 비슷하나</a:t>
            </a:r>
            <a:endParaRPr lang="en-US" altLang="ko-KR" sz="1400" i="1" spc="-10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 indent="3175" algn="ctr">
              <a:spcAft>
                <a:spcPts val="300"/>
              </a:spcAft>
            </a:pP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2030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스포츠비전은 개별 참여자 확대를 넘어 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공동체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‘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지역사회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가 함께 참여하고 진행하는 스포츠</a:t>
            </a:r>
            <a: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br>
              <a:rPr lang="en-US" altLang="ko-KR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단순한 성과 창출이 아닌 스포츠가치 확산과 공정하고 민주적인 </a:t>
            </a:r>
            <a:r>
              <a:rPr lang="ko-KR" altLang="en-US" sz="1600" i="1" spc="-100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거버넌스를</a:t>
            </a:r>
            <a:r>
              <a:rPr lang="ko-KR" altLang="en-US" sz="1600" i="1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구축하는데 집중   </a:t>
            </a:r>
            <a:endParaRPr lang="en-US" altLang="ko-KR" sz="1600" i="1" spc="-100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276562" y="2055306"/>
            <a:ext cx="2124000" cy="2700000"/>
          </a:xfrm>
          <a:prstGeom prst="rect">
            <a:avLst/>
          </a:prstGeom>
          <a:noFill/>
          <a:ln w="28575">
            <a:solidFill>
              <a:srgbClr val="C00000"/>
            </a:solidFill>
            <a:prstDash val="dash"/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1600" dirty="0" smtClean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50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5</a:t>
              </a: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. 2030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스포츠비전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2030 </a:t>
              </a: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스포츠비전 주요특징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 bwMode="auto">
          <a:xfrm>
            <a:off x="704850" y="1355427"/>
            <a:ext cx="8496300" cy="525401"/>
          </a:xfrm>
          <a:prstGeom prst="rect">
            <a:avLst/>
          </a:prstGeom>
          <a:solidFill>
            <a:schemeClr val="bg2">
              <a:lumMod val="20000"/>
              <a:lumOff val="8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6800" rIns="9144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함께하는 스포츠의 중요성을 강조하며 이를 실현하기 위한 핵심으로 스포츠클럽을 명시하고 있으며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스포츠클럽이 활성화 되기 위한 시스템을 정착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스포츠가치의 사회적 확산을 모색하고자 함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3" descr="어두운 상향 대각선"/>
          <p:cNvSpPr>
            <a:spLocks noChangeArrowheads="1"/>
          </p:cNvSpPr>
          <p:nvPr/>
        </p:nvSpPr>
        <p:spPr bwMode="auto">
          <a:xfrm>
            <a:off x="2517290" y="4352302"/>
            <a:ext cx="3232550" cy="392284"/>
          </a:xfrm>
          <a:prstGeom prst="rect">
            <a:avLst/>
          </a:prstGeom>
          <a:pattFill prst="dkUpDiag">
            <a:fgClr>
              <a:srgbClr val="FFCC00"/>
            </a:fgClr>
            <a:bgClr>
              <a:srgbClr val="FFFFFF"/>
            </a:bgClr>
          </a:pattFill>
          <a:ln w="12700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 spc="-100" dirty="0" smtClean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 descr="어두운 상향 대각선"/>
          <p:cNvSpPr>
            <a:spLocks noChangeArrowheads="1"/>
          </p:cNvSpPr>
          <p:nvPr/>
        </p:nvSpPr>
        <p:spPr bwMode="auto">
          <a:xfrm>
            <a:off x="2951953" y="2469669"/>
            <a:ext cx="1403762" cy="395957"/>
          </a:xfrm>
          <a:prstGeom prst="rect">
            <a:avLst/>
          </a:prstGeom>
          <a:pattFill prst="dkUpDiag">
            <a:fgClr>
              <a:srgbClr val="FFCC00"/>
            </a:fgClr>
            <a:bgClr>
              <a:srgbClr val="FFFFFF"/>
            </a:bgClr>
          </a:pattFill>
          <a:ln w="12700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 spc="-100" dirty="0" smtClean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Rectangle 73"/>
          <p:cNvSpPr>
            <a:spLocks noChangeArrowheads="1"/>
          </p:cNvSpPr>
          <p:nvPr/>
        </p:nvSpPr>
        <p:spPr bwMode="auto">
          <a:xfrm>
            <a:off x="2585283" y="3726619"/>
            <a:ext cx="3229677" cy="552596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square" lIns="72000" tIns="18000" rIns="72000" bIns="18000" anchor="ctr" anchorCtr="0">
            <a:noAutofit/>
          </a:bodyPr>
          <a:lstStyle/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평생동안</a:t>
            </a: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즐기는 맞춤형 스포츠 프로그램</a:t>
            </a:r>
            <a:endParaRPr lang="en-US" altLang="ko-KR" sz="105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언제 어디서나 편하게 이용하는 </a:t>
            </a:r>
            <a:r>
              <a:rPr lang="ko-KR" altLang="en-US" sz="105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스포치</a:t>
            </a: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시설</a:t>
            </a:r>
            <a:endParaRPr lang="en-US" altLang="ko-KR" sz="105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우수 체육지도자에게 배우는 스포츠 강습</a:t>
            </a:r>
            <a:endParaRPr lang="en-US" altLang="ko-KR" sz="105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Rectangle 74"/>
          <p:cNvSpPr>
            <a:spLocks noChangeArrowheads="1"/>
          </p:cNvSpPr>
          <p:nvPr/>
        </p:nvSpPr>
        <p:spPr bwMode="auto">
          <a:xfrm>
            <a:off x="1483235" y="2057059"/>
            <a:ext cx="4322146" cy="378836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noAutofit/>
          </a:bodyPr>
          <a:lstStyle/>
          <a:p>
            <a:pPr algn="ctr">
              <a:defRPr/>
            </a:pPr>
            <a:r>
              <a:rPr lang="ko-KR" altLang="en-US" sz="14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사람을 위한 스포츠</a:t>
            </a:r>
            <a:r>
              <a:rPr lang="en-US" altLang="ko-KR" sz="14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100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건강한 삶의 행복</a:t>
            </a:r>
            <a:endParaRPr lang="en-US" altLang="ko-KR" sz="1400" spc="-1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74"/>
          <p:cNvSpPr>
            <a:spLocks noChangeArrowheads="1"/>
          </p:cNvSpPr>
          <p:nvPr/>
        </p:nvSpPr>
        <p:spPr bwMode="auto">
          <a:xfrm>
            <a:off x="704850" y="3721824"/>
            <a:ext cx="747743" cy="213363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noAutofit/>
          </a:bodyPr>
          <a:lstStyle/>
          <a:p>
            <a:pPr algn="ctr" fontAlgn="ctr"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1400" kern="0" spc="-1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</a:t>
            </a:r>
            <a:endParaRPr lang="en-US" altLang="ko-KR" sz="1400" kern="0" spc="-100" dirty="0" smtClean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fontAlgn="ctr"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1400" kern="0" spc="-1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 과제</a:t>
            </a:r>
            <a:endParaRPr lang="en-US" altLang="ko-KR" sz="1400" kern="0" spc="-100" dirty="0" smtClean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74"/>
          <p:cNvSpPr>
            <a:spLocks noChangeArrowheads="1"/>
          </p:cNvSpPr>
          <p:nvPr/>
        </p:nvSpPr>
        <p:spPr bwMode="auto">
          <a:xfrm>
            <a:off x="704850" y="2875802"/>
            <a:ext cx="747743" cy="79501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no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spc="-1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핵심어</a:t>
            </a:r>
            <a:endParaRPr lang="en-US" altLang="ko-KR" sz="1400" kern="0" spc="-100" dirty="0" smtClean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74"/>
          <p:cNvSpPr>
            <a:spLocks noChangeArrowheads="1"/>
          </p:cNvSpPr>
          <p:nvPr/>
        </p:nvSpPr>
        <p:spPr bwMode="auto">
          <a:xfrm>
            <a:off x="704850" y="2466430"/>
            <a:ext cx="747743" cy="3788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no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spc="-1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정책방향</a:t>
            </a:r>
            <a:endParaRPr lang="en-US" altLang="ko-KR" sz="1400" kern="0" spc="-100" dirty="0" smtClean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74"/>
          <p:cNvSpPr>
            <a:spLocks noChangeArrowheads="1"/>
          </p:cNvSpPr>
          <p:nvPr/>
        </p:nvSpPr>
        <p:spPr bwMode="auto">
          <a:xfrm>
            <a:off x="704850" y="2057059"/>
            <a:ext cx="747743" cy="3788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no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spc="-1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비전</a:t>
            </a:r>
            <a:endParaRPr lang="en-US" altLang="ko-KR" sz="1400" kern="0" spc="-100" dirty="0" smtClean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Rectangle 42"/>
          <p:cNvSpPr>
            <a:spLocks noChangeArrowheads="1"/>
          </p:cNvSpPr>
          <p:nvPr/>
        </p:nvSpPr>
        <p:spPr bwMode="auto">
          <a:xfrm>
            <a:off x="1492996" y="2469669"/>
            <a:ext cx="1403762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운동하기 편한 나라</a:t>
            </a:r>
            <a:endParaRPr lang="ko-KR" altLang="en-US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Rectangle 42"/>
          <p:cNvSpPr>
            <a:spLocks noChangeArrowheads="1"/>
          </p:cNvSpPr>
          <p:nvPr/>
        </p:nvSpPr>
        <p:spPr bwMode="auto">
          <a:xfrm>
            <a:off x="2951953" y="2469669"/>
            <a:ext cx="1403762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 </a:t>
            </a:r>
            <a:r>
              <a:rPr lang="en-US" altLang="ko-KR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 정착</a:t>
            </a:r>
            <a:endParaRPr lang="ko-KR" altLang="en-US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Rectangle 42"/>
          <p:cNvSpPr>
            <a:spLocks noChangeArrowheads="1"/>
          </p:cNvSpPr>
          <p:nvPr/>
        </p:nvSpPr>
        <p:spPr bwMode="auto">
          <a:xfrm>
            <a:off x="4410809" y="2469669"/>
            <a:ext cx="1403762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스포츠가치 </a:t>
            </a:r>
            <a:r>
              <a:rPr lang="en-US" altLang="ko-KR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사회적 확산</a:t>
            </a:r>
            <a:endParaRPr lang="ko-KR" altLang="en-US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74"/>
          <p:cNvSpPr>
            <a:spLocks noChangeArrowheads="1"/>
          </p:cNvSpPr>
          <p:nvPr/>
        </p:nvSpPr>
        <p:spPr bwMode="auto">
          <a:xfrm>
            <a:off x="1492424" y="2882412"/>
            <a:ext cx="4322146" cy="378836"/>
          </a:xfrm>
          <a:prstGeom prst="rect">
            <a:avLst/>
          </a:prstGeom>
          <a:noFill/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noAutofit/>
          </a:bodyPr>
          <a:lstStyle/>
          <a:p>
            <a:pPr algn="ctr">
              <a:defRPr/>
            </a:pP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사람 중심</a:t>
            </a:r>
            <a:endParaRPr lang="en-US" altLang="ko-KR" sz="13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Rectangle 42"/>
          <p:cNvSpPr>
            <a:spLocks noChangeArrowheads="1"/>
          </p:cNvSpPr>
          <p:nvPr/>
        </p:nvSpPr>
        <p:spPr bwMode="auto">
          <a:xfrm>
            <a:off x="1494950" y="3291977"/>
            <a:ext cx="1051147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삶의 질 향상</a:t>
            </a:r>
            <a:endParaRPr lang="ko-KR" altLang="en-US" sz="13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Rectangle 42"/>
          <p:cNvSpPr>
            <a:spLocks noChangeArrowheads="1"/>
          </p:cNvSpPr>
          <p:nvPr/>
        </p:nvSpPr>
        <p:spPr bwMode="auto">
          <a:xfrm>
            <a:off x="2585283" y="3291977"/>
            <a:ext cx="1051147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b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건강한 </a:t>
            </a:r>
            <a:r>
              <a:rPr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공동체</a:t>
            </a:r>
            <a:endParaRPr lang="ko-KR" altLang="en-US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Rectangle 42"/>
          <p:cNvSpPr>
            <a:spLocks noChangeArrowheads="1"/>
          </p:cNvSpPr>
          <p:nvPr/>
        </p:nvSpPr>
        <p:spPr bwMode="auto">
          <a:xfrm>
            <a:off x="3675615" y="3291977"/>
            <a:ext cx="1051147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b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정의로운 </a:t>
            </a:r>
            <a:r>
              <a:rPr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</a:t>
            </a:r>
            <a:endParaRPr lang="ko-KR" altLang="en-US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Rectangle 42"/>
          <p:cNvSpPr>
            <a:spLocks noChangeArrowheads="1"/>
          </p:cNvSpPr>
          <p:nvPr/>
        </p:nvSpPr>
        <p:spPr bwMode="auto">
          <a:xfrm>
            <a:off x="4765949" y="3291977"/>
            <a:ext cx="1051147" cy="378836"/>
          </a:xfrm>
          <a:prstGeom prst="rect">
            <a:avLst/>
          </a:prstGeom>
          <a:noFill/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b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민주적 </a:t>
            </a:r>
            <a:r>
              <a:rPr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</a:t>
            </a:r>
            <a:endParaRPr lang="ko-KR" altLang="en-US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6375370" y="2049922"/>
            <a:ext cx="2791524" cy="3783309"/>
            <a:chOff x="6421975" y="2343375"/>
            <a:chExt cx="3038777" cy="3965945"/>
          </a:xfrm>
        </p:grpSpPr>
        <p:sp>
          <p:nvSpPr>
            <p:cNvPr id="28" name="Rectangle 122"/>
            <p:cNvSpPr>
              <a:spLocks noChangeArrowheads="1"/>
            </p:cNvSpPr>
            <p:nvPr/>
          </p:nvSpPr>
          <p:spPr bwMode="gray">
            <a:xfrm>
              <a:off x="6421975" y="2343375"/>
              <a:ext cx="3031587" cy="216000"/>
            </a:xfrm>
            <a:prstGeom prst="rect">
              <a:avLst/>
            </a:prstGeom>
            <a:solidFill>
              <a:srgbClr val="1F497D">
                <a:lumMod val="60000"/>
                <a:lumOff val="40000"/>
              </a:srgbClr>
            </a:solidFill>
            <a:ln w="12700" cap="flat" cmpd="sng" algn="ctr">
              <a:solidFill>
                <a:srgbClr val="1F497D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400" kern="0" spc="-1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 특징 </a:t>
              </a:r>
              <a:r>
                <a:rPr lang="en-US" altLang="ko-KR" sz="1400" kern="0" spc="-1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400" kern="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6421976" y="2603044"/>
              <a:ext cx="3031587" cy="967207"/>
            </a:xfrm>
            <a:prstGeom prst="rect">
              <a:avLst/>
            </a:prstGeom>
            <a:ln>
              <a:solidFill>
                <a:sysClr val="windowText" lastClr="000000">
                  <a:lumMod val="50000"/>
                  <a:lumOff val="50000"/>
                </a:sysClr>
              </a:solidFill>
              <a:prstDash val="sysDash"/>
            </a:ln>
          </p:spPr>
          <p:txBody>
            <a:bodyPr wrap="square" tIns="72000" bIns="72000" anchor="ctr">
              <a:noAutofit/>
            </a:bodyPr>
            <a:lstStyle/>
            <a:p>
              <a:pPr marL="6350" algn="ctr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ko-KR" altLang="en-US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스포츠클럽을 통한 함께하는 </a:t>
              </a:r>
              <a:r>
                <a:rPr lang="en-US" altLang="ko-KR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/>
              </a:r>
              <a:br>
                <a:rPr lang="en-US" altLang="ko-KR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</a:br>
              <a:r>
                <a:rPr lang="ko-KR" altLang="en-US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 실현</a:t>
              </a:r>
              <a:endParaRPr lang="en-US" altLang="ko-KR" sz="1400" u="sng" kern="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endParaRPr>
            </a:p>
            <a:p>
              <a:pPr marL="174625" algn="l" fontAlgn="auto"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- 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스포츠클럽 중심의 스포츠 생태계 구축</a:t>
              </a: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/>
              </a:r>
              <a:b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</a:b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- </a:t>
              </a:r>
              <a:r>
                <a:rPr lang="ko-KR" altLang="en-US" sz="1050" b="0" kern="0" spc="-1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차별없이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 함께하는 스포츠클럽 문화 중요</a:t>
              </a:r>
              <a:endParaRPr lang="en-US" altLang="ko-KR" sz="1050" b="0" kern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endParaRPr>
            </a:p>
          </p:txBody>
        </p:sp>
        <p:sp>
          <p:nvSpPr>
            <p:cNvPr id="30" name="Rectangle 122"/>
            <p:cNvSpPr>
              <a:spLocks noChangeArrowheads="1"/>
            </p:cNvSpPr>
            <p:nvPr/>
          </p:nvSpPr>
          <p:spPr bwMode="gray">
            <a:xfrm>
              <a:off x="6421975" y="3645024"/>
              <a:ext cx="3031587" cy="216000"/>
            </a:xfrm>
            <a:prstGeom prst="rect">
              <a:avLst/>
            </a:prstGeom>
            <a:solidFill>
              <a:srgbClr val="1F497D">
                <a:lumMod val="60000"/>
                <a:lumOff val="40000"/>
              </a:srgbClr>
            </a:solidFill>
            <a:ln w="12700" cap="flat" cmpd="sng" algn="ctr">
              <a:solidFill>
                <a:srgbClr val="1F497D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400" kern="0" spc="-1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 특징 </a:t>
              </a:r>
              <a:r>
                <a:rPr lang="en-US" altLang="ko-KR" sz="1400" kern="0" spc="-1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1400" kern="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421976" y="3920477"/>
              <a:ext cx="3031587" cy="1023799"/>
            </a:xfrm>
            <a:prstGeom prst="rect">
              <a:avLst/>
            </a:prstGeom>
            <a:ln>
              <a:solidFill>
                <a:sysClr val="windowText" lastClr="000000">
                  <a:lumMod val="50000"/>
                  <a:lumOff val="50000"/>
                </a:sysClr>
              </a:solidFill>
              <a:prstDash val="sysDash"/>
            </a:ln>
          </p:spPr>
          <p:txBody>
            <a:bodyPr wrap="square" tIns="72000" bIns="72000" anchor="ctr">
              <a:noAutofit/>
            </a:bodyPr>
            <a:lstStyle/>
            <a:p>
              <a:pPr marL="6350" algn="ctr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ko-KR" altLang="en-US" sz="1400" u="sng" kern="0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이웃</a:t>
              </a:r>
              <a:r>
                <a:rPr lang="en-US" altLang="ko-KR" sz="1400" u="sng" kern="0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/</a:t>
              </a:r>
              <a:r>
                <a:rPr lang="ko-KR" altLang="en-US" sz="1400" u="sng" kern="0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공동체와 함께하는 </a:t>
              </a:r>
              <a:r>
                <a:rPr lang="en-US" altLang="ko-KR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/>
              </a:r>
              <a:br>
                <a:rPr lang="en-US" altLang="ko-KR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</a:br>
              <a:r>
                <a:rPr lang="ko-KR" altLang="en-US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 문화 </a:t>
              </a:r>
              <a:r>
                <a:rPr lang="ko-KR" altLang="en-US" sz="1400" u="sng" kern="0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조성</a:t>
              </a:r>
              <a:endParaRPr lang="en-US" altLang="ko-KR" sz="1400" u="sng" kern="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endParaRPr>
            </a:p>
            <a:p>
              <a:pPr marL="174625" algn="l" fontAlgn="auto"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- </a:t>
              </a:r>
              <a:r>
                <a:rPr lang="ko-KR" altLang="en-US" sz="1050" b="0" kern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스포츠를 통한 지역공동체 의식 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증진</a:t>
              </a: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/>
              </a:r>
              <a:b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</a:b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- 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소외 없이 모두가 함께 즐기는 환경 조성</a:t>
              </a:r>
              <a:endParaRPr lang="en-US" altLang="ko-KR" sz="1050" b="0" kern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endParaRPr>
            </a:p>
          </p:txBody>
        </p:sp>
        <p:sp>
          <p:nvSpPr>
            <p:cNvPr id="32" name="Rectangle 122"/>
            <p:cNvSpPr>
              <a:spLocks noChangeArrowheads="1"/>
            </p:cNvSpPr>
            <p:nvPr/>
          </p:nvSpPr>
          <p:spPr bwMode="gray">
            <a:xfrm>
              <a:off x="6429164" y="5010068"/>
              <a:ext cx="3031587" cy="216000"/>
            </a:xfrm>
            <a:prstGeom prst="rect">
              <a:avLst/>
            </a:prstGeom>
            <a:solidFill>
              <a:srgbClr val="1F497D">
                <a:lumMod val="60000"/>
                <a:lumOff val="40000"/>
              </a:srgbClr>
            </a:solidFill>
            <a:ln w="12700" cap="flat" cmpd="sng" algn="ctr">
              <a:solidFill>
                <a:srgbClr val="1F497D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400" kern="0" spc="-1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 특징 </a:t>
              </a:r>
              <a:r>
                <a:rPr lang="en-US" altLang="ko-KR" sz="1400" kern="0" spc="-1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sz="1400" kern="0" spc="-1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6429165" y="5285521"/>
              <a:ext cx="3031587" cy="1023799"/>
            </a:xfrm>
            <a:prstGeom prst="rect">
              <a:avLst/>
            </a:prstGeom>
            <a:ln>
              <a:solidFill>
                <a:sysClr val="windowText" lastClr="000000">
                  <a:lumMod val="50000"/>
                  <a:lumOff val="50000"/>
                </a:sysClr>
              </a:solidFill>
              <a:prstDash val="sysDash"/>
            </a:ln>
          </p:spPr>
          <p:txBody>
            <a:bodyPr wrap="square" tIns="72000" bIns="72000" anchor="ctr">
              <a:noAutofit/>
            </a:bodyPr>
            <a:lstStyle/>
            <a:p>
              <a:pPr marL="6350" algn="ctr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ko-KR" altLang="en-US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스포츠클럽 활성화를 위한</a:t>
              </a:r>
              <a:r>
                <a:rPr lang="en-US" altLang="ko-KR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/>
              </a:r>
              <a:br>
                <a:rPr lang="en-US" altLang="ko-KR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</a:br>
              <a:r>
                <a:rPr lang="ko-KR" altLang="en-US" sz="1400" u="sng" kern="0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시스템 마련</a:t>
              </a:r>
              <a:endParaRPr lang="en-US" altLang="ko-KR" sz="1400" u="sng" kern="0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endParaRPr>
            </a:p>
            <a:p>
              <a:pPr marL="174625" algn="l" fontAlgn="auto"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- 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스포츠클럽 지원 및 육성 근거 마련</a:t>
              </a: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(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법</a:t>
              </a: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/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제도</a:t>
              </a: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)</a:t>
              </a:r>
              <a:r>
                <a:rPr lang="en-US" altLang="ko-KR" sz="1050" b="0" kern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/>
              </a:r>
              <a:br>
                <a:rPr lang="en-US" altLang="ko-KR" sz="1050" b="0" kern="0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</a:br>
              <a:r>
                <a:rPr lang="en-US" altLang="ko-KR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- </a:t>
              </a:r>
              <a:r>
                <a:rPr lang="ko-KR" altLang="en-US" sz="1050" b="0" kern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Wingdings" pitchFamily="2" charset="2"/>
                </a:rPr>
                <a:t>스포츠클럽 등록제 및 관리시스템 마련</a:t>
              </a:r>
              <a:endParaRPr lang="en-US" altLang="ko-KR" sz="1050" b="0" kern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endParaRPr>
            </a:p>
          </p:txBody>
        </p:sp>
      </p:grpSp>
      <p:sp>
        <p:nvSpPr>
          <p:cNvPr id="34" name="Rectangle 73"/>
          <p:cNvSpPr>
            <a:spLocks noChangeArrowheads="1"/>
          </p:cNvSpPr>
          <p:nvPr/>
        </p:nvSpPr>
        <p:spPr bwMode="auto">
          <a:xfrm>
            <a:off x="2585283" y="4335181"/>
            <a:ext cx="3229677" cy="552596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square" lIns="72000" tIns="18000" rIns="72000" bIns="18000" anchor="ctr" anchorCtr="0">
            <a:noAutofit/>
          </a:bodyPr>
          <a:lstStyle/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우리동네 스포츠클럽</a:t>
            </a:r>
            <a:endParaRPr lang="en-US" altLang="ko-KR" sz="105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소외 없이 모두가 함께하는 스포츠 환경</a:t>
            </a:r>
            <a:endParaRPr lang="en-US" altLang="ko-KR" sz="105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남과 북이 함께 만드는 평화 스포츠 시대</a:t>
            </a:r>
            <a:endParaRPr lang="en-US" altLang="ko-KR" sz="105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Rectangle 73"/>
          <p:cNvSpPr>
            <a:spLocks noChangeArrowheads="1"/>
          </p:cNvSpPr>
          <p:nvPr/>
        </p:nvSpPr>
        <p:spPr bwMode="auto">
          <a:xfrm>
            <a:off x="2585283" y="4943743"/>
            <a:ext cx="3229677" cy="552596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square" lIns="72000" tIns="18000" rIns="72000" bIns="18000" anchor="ctr" anchorCtr="0">
            <a:noAutofit/>
          </a:bodyPr>
          <a:lstStyle/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공정하고 도전적인 스포츠 문화</a:t>
            </a:r>
            <a:endParaRPr lang="en-US" altLang="ko-KR" sz="105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국격을</a:t>
            </a: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높이고 우호를 증진하는 국제스포츠</a:t>
            </a:r>
            <a:endParaRPr lang="en-US" altLang="ko-KR" sz="105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경제성장을 이끄는 스포츠산업</a:t>
            </a:r>
            <a:endParaRPr lang="en-US" altLang="ko-KR" sz="105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Rectangle 73"/>
          <p:cNvSpPr>
            <a:spLocks noChangeArrowheads="1"/>
          </p:cNvSpPr>
          <p:nvPr/>
        </p:nvSpPr>
        <p:spPr bwMode="auto">
          <a:xfrm>
            <a:off x="2585283" y="5552306"/>
            <a:ext cx="3229677" cy="297403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square" lIns="72000" tIns="18000" rIns="72000" bIns="18000" anchor="ctr" anchorCtr="0">
            <a:noAutofit/>
          </a:bodyPr>
          <a:lstStyle/>
          <a:p>
            <a:pPr marL="174625" indent="-174625" algn="l">
              <a:spcBef>
                <a:spcPts val="0"/>
              </a:spcBef>
              <a:buFontTx/>
              <a:buAutoNum type="arabicPeriod"/>
            </a:pPr>
            <a:r>
              <a:rPr lang="ko-KR" altLang="en-US" sz="105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민주적 </a:t>
            </a:r>
            <a:r>
              <a:rPr lang="ko-KR" altLang="en-US" sz="105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</a:t>
            </a:r>
            <a:endParaRPr lang="en-US" altLang="ko-KR" sz="105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Rectangle 42"/>
          <p:cNvSpPr>
            <a:spLocks noChangeArrowheads="1"/>
          </p:cNvSpPr>
          <p:nvPr/>
        </p:nvSpPr>
        <p:spPr bwMode="auto">
          <a:xfrm>
            <a:off x="1501846" y="3726619"/>
            <a:ext cx="1051147" cy="55259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신나는</a:t>
            </a:r>
            <a:r>
              <a:rPr lang="en-US" altLang="ko-KR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</a:t>
            </a:r>
            <a:endParaRPr lang="ko-KR" altLang="en-US" sz="13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Rectangle 42"/>
          <p:cNvSpPr>
            <a:spLocks noChangeArrowheads="1"/>
          </p:cNvSpPr>
          <p:nvPr/>
        </p:nvSpPr>
        <p:spPr bwMode="auto">
          <a:xfrm>
            <a:off x="1492996" y="4335181"/>
            <a:ext cx="1051147" cy="55259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함께하는</a:t>
            </a:r>
            <a:r>
              <a:rPr lang="en-US" altLang="ko-KR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</a:t>
            </a:r>
            <a:endParaRPr lang="ko-KR" altLang="en-US" sz="13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Rectangle 42"/>
          <p:cNvSpPr>
            <a:spLocks noChangeArrowheads="1"/>
          </p:cNvSpPr>
          <p:nvPr/>
        </p:nvSpPr>
        <p:spPr bwMode="auto">
          <a:xfrm>
            <a:off x="1492996" y="4943582"/>
            <a:ext cx="1051147" cy="55259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자랑스러운</a:t>
            </a:r>
            <a:r>
              <a:rPr lang="en-US" altLang="ko-KR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</a:t>
            </a:r>
            <a:endParaRPr lang="ko-KR" altLang="en-US" sz="13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Rectangle 42"/>
          <p:cNvSpPr>
            <a:spLocks noChangeArrowheads="1"/>
          </p:cNvSpPr>
          <p:nvPr/>
        </p:nvSpPr>
        <p:spPr bwMode="auto">
          <a:xfrm>
            <a:off x="1492996" y="5552306"/>
            <a:ext cx="1051147" cy="30315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2000" tIns="0" rIns="72000" bIns="0" anchor="ctr" anchorCtr="0"/>
          <a:lstStyle/>
          <a:p>
            <a:pPr algn="ctr" defTabSz="939800">
              <a:spcBef>
                <a:spcPts val="0"/>
              </a:spcBef>
              <a:defRPr/>
            </a:pPr>
            <a:r>
              <a:rPr lang="ko-KR" altLang="en-US" sz="1300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풀뿌리스포츠</a:t>
            </a:r>
            <a:endParaRPr lang="ko-KR" altLang="en-US" sz="130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Freeform 4"/>
          <p:cNvSpPr>
            <a:spLocks/>
          </p:cNvSpPr>
          <p:nvPr/>
        </p:nvSpPr>
        <p:spPr bwMode="auto">
          <a:xfrm rot="5400000">
            <a:off x="4383176" y="3796816"/>
            <a:ext cx="3318603" cy="255944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b="0" kern="0" spc="-10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681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161088" y="404664"/>
            <a:ext cx="158400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kumimoji="0" lang="ko-KR" altLang="en-US" sz="16600" b="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84548" y="3383540"/>
            <a:ext cx="812588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588" indent="-1588" algn="ctr" eaLnBrk="0" latinLnBrk="0" hangingPunct="0">
              <a:defRPr/>
            </a:pP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kumimoji="0" lang="ko-KR" altLang="en-US" sz="4800" kern="0" spc="-400" dirty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육성 </a:t>
            </a:r>
            <a:r>
              <a:rPr kumimoji="0" lang="ko-KR" altLang="en-US" sz="480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현황 및 공모</a:t>
            </a:r>
            <a:endParaRPr kumimoji="0" lang="ko-KR" altLang="en-US" sz="4800" kern="0" spc="-400" dirty="0">
              <a:ln>
                <a:solidFill>
                  <a:sysClr val="windowText" lastClr="000000">
                    <a:lumMod val="50000"/>
                    <a:lumOff val="50000"/>
                    <a:alpha val="0"/>
                  </a:sys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13"/>
          <p:cNvGrpSpPr/>
          <p:nvPr/>
        </p:nvGrpSpPr>
        <p:grpSpPr>
          <a:xfrm>
            <a:off x="1100572" y="3177816"/>
            <a:ext cx="7699690" cy="1259296"/>
            <a:chOff x="2103370" y="3177816"/>
            <a:chExt cx="5694093" cy="1259296"/>
          </a:xfrm>
        </p:grpSpPr>
        <p:sp>
          <p:nvSpPr>
            <p:cNvPr id="5" name="Rectangle 4"/>
            <p:cNvSpPr/>
            <p:nvPr/>
          </p:nvSpPr>
          <p:spPr bwMode="auto">
            <a:xfrm flipV="1">
              <a:off x="2105042" y="3177816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  <p:sp>
          <p:nvSpPr>
            <p:cNvPr id="7" name="Rectangle 4"/>
            <p:cNvSpPr/>
            <p:nvPr/>
          </p:nvSpPr>
          <p:spPr bwMode="auto">
            <a:xfrm flipV="1">
              <a:off x="2103370" y="4365112"/>
              <a:ext cx="5692421" cy="72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/>
              <a:endParaRPr lang="nl-BE" sz="2000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36" y="188640"/>
            <a:ext cx="6120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/>
            <a:r>
              <a:rPr lang="en-US" altLang="ko-KR" sz="105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5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설명자료</a:t>
            </a:r>
            <a:r>
              <a:rPr lang="en-US" altLang="ko-KR" sz="1050" b="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sz="1050" b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840756" y="800708"/>
            <a:ext cx="215636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16600" b="0" kern="0" spc="-400" dirty="0" smtClean="0">
                <a:ln>
                  <a:solidFill>
                    <a:sysClr val="windowText" lastClr="000000">
                      <a:lumMod val="50000"/>
                      <a:lumOff val="50000"/>
                      <a:alpha val="0"/>
                    </a:sys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Ⅵ</a:t>
            </a:r>
            <a:endParaRPr lang="ko-KR" altLang="en-US" sz="16600" dirty="0"/>
          </a:p>
        </p:txBody>
      </p:sp>
      <p:sp>
        <p:nvSpPr>
          <p:cNvPr id="10" name="TextBox 9"/>
          <p:cNvSpPr txBox="1"/>
          <p:nvPr/>
        </p:nvSpPr>
        <p:spPr>
          <a:xfrm>
            <a:off x="3344548" y="4653136"/>
            <a:ext cx="3240360" cy="1192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276225">
              <a:spcAft>
                <a:spcPts val="300"/>
              </a:spcAft>
              <a:buFontTx/>
              <a:buAutoNum type="arabicPeriod"/>
            </a:pPr>
            <a:r>
              <a:rPr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공모사업 개요</a:t>
            </a:r>
            <a:endParaRPr lang="en-US" altLang="ko-KR" sz="16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61950" indent="-276225">
              <a:spcAft>
                <a:spcPts val="300"/>
              </a:spcAft>
              <a:buFontTx/>
              <a:buAutoNum type="arabicPeriod"/>
            </a:pPr>
            <a:r>
              <a:rPr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참가자격 및 공모요건</a:t>
            </a:r>
            <a:endParaRPr lang="en-US" altLang="ko-KR" sz="16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61950" indent="-276225">
              <a:spcAft>
                <a:spcPts val="300"/>
              </a:spcAft>
              <a:buFontTx/>
              <a:buAutoNum type="arabicPeriod"/>
            </a:pPr>
            <a:r>
              <a:rPr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유의사항</a:t>
            </a:r>
            <a:endParaRPr lang="en-US" altLang="ko-KR" sz="16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61950" indent="-276225">
              <a:spcAft>
                <a:spcPts val="300"/>
              </a:spcAft>
              <a:buFontTx/>
              <a:buAutoNum type="arabicPeriod"/>
            </a:pPr>
            <a:r>
              <a:rPr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심사 및 평가</a:t>
            </a:r>
            <a:endParaRPr lang="en-US" altLang="ko-KR" sz="16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217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93906"/>
            <a:ext cx="4445118" cy="597572"/>
            <a:chOff x="649871" y="554084"/>
            <a:chExt cx="4445118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10793" y="584040"/>
              <a:ext cx="4384196" cy="270843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6. </a:t>
              </a:r>
              <a:r>
                <a:rPr lang="ko-KR" altLang="en-US" sz="2200" b="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srgbClr val="45A1F5"/>
                  </a:solidFill>
                  <a:latin typeface="맑은 고딕" pitchFamily="50" charset="-127"/>
                  <a:ea typeface="맑은 고딕" pitchFamily="50" charset="-127"/>
                </a:rPr>
                <a:t>스포츠클럽 육성 현황 및 공모</a:t>
              </a:r>
              <a:endParaRPr lang="ko-KR" altLang="en-US" sz="2200" b="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</a:t>
              </a:r>
              <a:r>
                <a:rPr lang="en-US" altLang="ko-KR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PROCESS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3" name="Line 3"/>
          <p:cNvSpPr>
            <a:spLocks noChangeShapeType="1"/>
          </p:cNvSpPr>
          <p:nvPr/>
        </p:nvSpPr>
        <p:spPr bwMode="auto">
          <a:xfrm>
            <a:off x="247541" y="2525677"/>
            <a:ext cx="9504000" cy="12673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 type="oval" w="med" len="med"/>
            <a:tailEnd type="stealth" w="lg" len="lg"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직사각형 30"/>
          <p:cNvSpPr>
            <a:spLocks noChangeArrowheads="1"/>
          </p:cNvSpPr>
          <p:nvPr/>
        </p:nvSpPr>
        <p:spPr bwMode="auto">
          <a:xfrm>
            <a:off x="491998" y="2015227"/>
            <a:ext cx="1693089" cy="1046249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 latinLnBrk="0">
              <a:spcAft>
                <a:spcPts val="600"/>
              </a:spcAft>
            </a:pP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스포츠클럽</a:t>
            </a:r>
            <a:r>
              <a:rPr lang="en-US" altLang="ko-KR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공모진행</a:t>
            </a:r>
            <a:endParaRPr lang="en-US" altLang="ko-KR" sz="1600" kern="0" spc="-5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직사각형 30"/>
          <p:cNvSpPr>
            <a:spLocks noChangeArrowheads="1"/>
          </p:cNvSpPr>
          <p:nvPr/>
        </p:nvSpPr>
        <p:spPr bwMode="auto">
          <a:xfrm>
            <a:off x="2299989" y="2015227"/>
            <a:ext cx="1693089" cy="1046249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 latinLnBrk="0">
              <a:spcAft>
                <a:spcPts val="600"/>
              </a:spcAft>
            </a:pP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비영리법인</a:t>
            </a:r>
            <a:r>
              <a:rPr lang="en-US" altLang="ko-KR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스포츠클럽 설립</a:t>
            </a:r>
            <a:endParaRPr lang="en-US" altLang="ko-KR" sz="1600" kern="0" spc="-5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직사각형 30"/>
          <p:cNvSpPr>
            <a:spLocks noChangeArrowheads="1"/>
          </p:cNvSpPr>
          <p:nvPr/>
        </p:nvSpPr>
        <p:spPr bwMode="auto">
          <a:xfrm>
            <a:off x="4107980" y="2015227"/>
            <a:ext cx="1693089" cy="1046249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 latinLnBrk="0">
              <a:spcAft>
                <a:spcPts val="600"/>
              </a:spcAft>
            </a:pP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스포츠클럽</a:t>
            </a:r>
            <a:r>
              <a:rPr lang="en-US" altLang="ko-KR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ko-KR" sz="1600" kern="0" spc="-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직사각형 30"/>
          <p:cNvSpPr>
            <a:spLocks noChangeArrowheads="1"/>
          </p:cNvSpPr>
          <p:nvPr/>
        </p:nvSpPr>
        <p:spPr bwMode="auto">
          <a:xfrm>
            <a:off x="5915970" y="2015227"/>
            <a:ext cx="1693089" cy="1046252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 latinLnBrk="0">
              <a:spcAft>
                <a:spcPts val="600"/>
              </a:spcAft>
            </a:pP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사업 평가</a:t>
            </a:r>
            <a:endParaRPr lang="en-US" altLang="ko-KR" sz="1600" kern="0" spc="-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직사각형 30"/>
          <p:cNvSpPr>
            <a:spLocks noChangeArrowheads="1"/>
          </p:cNvSpPr>
          <p:nvPr/>
        </p:nvSpPr>
        <p:spPr bwMode="auto">
          <a:xfrm>
            <a:off x="7723961" y="2015227"/>
            <a:ext cx="1693089" cy="1061086"/>
          </a:xfrm>
          <a:prstGeom prst="rect">
            <a:avLst/>
          </a:prstGeom>
          <a:solidFill>
            <a:srgbClr val="198B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 latinLnBrk="0">
              <a:spcAft>
                <a:spcPts val="600"/>
              </a:spcAft>
            </a:pPr>
            <a:r>
              <a:rPr lang="ko-KR" altLang="en-US" sz="1600" kern="0" spc="-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재정 자립</a:t>
            </a:r>
            <a:endParaRPr lang="en-US" altLang="ko-KR" sz="1600" kern="0" spc="-5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AutoShape 39"/>
          <p:cNvSpPr>
            <a:spLocks noChangeArrowheads="1"/>
          </p:cNvSpPr>
          <p:nvPr/>
        </p:nvSpPr>
        <p:spPr bwMode="auto">
          <a:xfrm>
            <a:off x="474456" y="3255143"/>
            <a:ext cx="1710631" cy="208823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108000" rIns="180000" anchor="t"/>
          <a:lstStyle/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육성 및 활성화를 위해 공모사업 진행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주요사항 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시설확보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스포츠클럽에 적합한 사업 계획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직사각형 30"/>
          <p:cNvSpPr>
            <a:spLocks noChangeArrowheads="1"/>
          </p:cNvSpPr>
          <p:nvPr/>
        </p:nvSpPr>
        <p:spPr bwMode="auto">
          <a:xfrm>
            <a:off x="1222754" y="1634828"/>
            <a:ext cx="231576" cy="249800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rIns="3600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1200" i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200" i="1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직사각형 30"/>
          <p:cNvSpPr>
            <a:spLocks noChangeArrowheads="1"/>
          </p:cNvSpPr>
          <p:nvPr/>
        </p:nvSpPr>
        <p:spPr bwMode="auto">
          <a:xfrm>
            <a:off x="3030745" y="1634828"/>
            <a:ext cx="231576" cy="249800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rIns="3600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1200" i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200" i="1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직사각형 30"/>
          <p:cNvSpPr>
            <a:spLocks noChangeArrowheads="1"/>
          </p:cNvSpPr>
          <p:nvPr/>
        </p:nvSpPr>
        <p:spPr bwMode="auto">
          <a:xfrm>
            <a:off x="4837212" y="1637191"/>
            <a:ext cx="231576" cy="249800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rIns="3600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1200" i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200" i="1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직사각형 30"/>
          <p:cNvSpPr>
            <a:spLocks noChangeArrowheads="1"/>
          </p:cNvSpPr>
          <p:nvPr/>
        </p:nvSpPr>
        <p:spPr bwMode="auto">
          <a:xfrm>
            <a:off x="6646726" y="1634828"/>
            <a:ext cx="231576" cy="249800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rIns="3600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1200" i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sz="1200" i="1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직사각형 30"/>
          <p:cNvSpPr>
            <a:spLocks noChangeArrowheads="1"/>
          </p:cNvSpPr>
          <p:nvPr/>
        </p:nvSpPr>
        <p:spPr bwMode="auto">
          <a:xfrm>
            <a:off x="8454717" y="1592796"/>
            <a:ext cx="231576" cy="249800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rIns="3600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altLang="ko-KR" sz="1200" i="1" spc="-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5</a:t>
            </a:r>
            <a:endParaRPr lang="ko-KR" altLang="en-US" sz="1200" i="1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39"/>
          <p:cNvSpPr>
            <a:spLocks noChangeArrowheads="1"/>
          </p:cNvSpPr>
          <p:nvPr/>
        </p:nvSpPr>
        <p:spPr bwMode="auto">
          <a:xfrm>
            <a:off x="2303257" y="3255143"/>
            <a:ext cx="1689822" cy="208823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108000" rIns="180000" anchor="t"/>
          <a:lstStyle/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공모사업 선정 시 스포츠클럽은 비영리법인으로 설립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비영리사단법인 또는 </a:t>
            </a:r>
            <a:r>
              <a:rPr lang="ko-KR" altLang="en-US" sz="12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사회적협동조합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형태로 설립</a:t>
            </a:r>
            <a:endParaRPr lang="en-US" altLang="ko-KR" sz="12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39"/>
          <p:cNvSpPr>
            <a:spLocks noChangeArrowheads="1"/>
          </p:cNvSpPr>
          <p:nvPr/>
        </p:nvSpPr>
        <p:spPr bwMode="auto">
          <a:xfrm>
            <a:off x="4115432" y="3255143"/>
            <a:ext cx="1689822" cy="208823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108000" rIns="180000" anchor="t"/>
          <a:lstStyle/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다종목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다연령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다수준을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지향하는 스포츠클럽 운영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엘리트선수 육성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지역기여를 위한 사회공헌활동 진행</a:t>
            </a:r>
            <a:endParaRPr lang="en-US" altLang="ko-KR" sz="1200" spc="-100" dirty="0">
              <a:solidFill>
                <a:prstClr val="black">
                  <a:lumMod val="50000"/>
                  <a:lumOff val="50000"/>
                </a:prst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39"/>
          <p:cNvSpPr>
            <a:spLocks noChangeArrowheads="1"/>
          </p:cNvSpPr>
          <p:nvPr/>
        </p:nvSpPr>
        <p:spPr bwMode="auto">
          <a:xfrm>
            <a:off x="5935919" y="3255143"/>
            <a:ext cx="1689822" cy="208823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108000" rIns="180000" anchor="t"/>
          <a:lstStyle/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상반기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하반기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평가 진행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평가 미흡 시 부진클럽 선정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기금 지원 중단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 평가에 따른 등급 부여</a:t>
            </a:r>
            <a:endParaRPr lang="en-US" altLang="ko-KR" sz="12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39"/>
          <p:cNvSpPr>
            <a:spLocks noChangeArrowheads="1"/>
          </p:cNvSpPr>
          <p:nvPr/>
        </p:nvSpPr>
        <p:spPr bwMode="auto">
          <a:xfrm>
            <a:off x="7731468" y="3255143"/>
            <a:ext cx="1689822" cy="208823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round/>
            <a:headEnd/>
            <a:tailEnd/>
          </a:ln>
        </p:spPr>
        <p:txBody>
          <a:bodyPr lIns="72000" tIns="108000" rIns="180000" anchor="t"/>
          <a:lstStyle/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기금지원 종료 후 자립 운영 모색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회원회비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기부금</a:t>
            </a:r>
            <a:r>
              <a:rPr lang="en-US" altLang="ko-KR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지자체지원</a:t>
            </a: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확보 필요</a:t>
            </a:r>
            <a:endParaRPr lang="en-US" altLang="ko-KR" sz="12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180975">
              <a:spcAft>
                <a:spcPts val="1200"/>
              </a:spcAft>
              <a:buFontTx/>
              <a:buAutoNum type="arabicPeriod"/>
            </a:pPr>
            <a:r>
              <a:rPr lang="ko-KR" altLang="en-US" sz="12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기금지원종료 클럽에 대한 추가 사업 진행</a:t>
            </a:r>
            <a:endParaRPr lang="en-US" altLang="ko-KR" sz="12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269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423862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" name="그룹 87"/>
          <p:cNvGrpSpPr/>
          <p:nvPr/>
        </p:nvGrpSpPr>
        <p:grpSpPr>
          <a:xfrm>
            <a:off x="830525" y="2132856"/>
            <a:ext cx="8267589" cy="498582"/>
            <a:chOff x="1077899" y="2336902"/>
            <a:chExt cx="8267589" cy="498582"/>
          </a:xfrm>
        </p:grpSpPr>
        <p:sp>
          <p:nvSpPr>
            <p:cNvPr id="89" name="직사각형 30"/>
            <p:cNvSpPr>
              <a:spLocks noChangeArrowheads="1"/>
            </p:cNvSpPr>
            <p:nvPr/>
          </p:nvSpPr>
          <p:spPr bwMode="auto">
            <a:xfrm>
              <a:off x="1077899" y="2353993"/>
              <a:ext cx="580770" cy="4644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목적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0" name="Rectangle 76"/>
            <p:cNvSpPr>
              <a:spLocks noChangeArrowheads="1"/>
            </p:cNvSpPr>
            <p:nvPr/>
          </p:nvSpPr>
          <p:spPr bwMode="auto">
            <a:xfrm>
              <a:off x="1692332" y="2336902"/>
              <a:ext cx="7653156" cy="49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7800" indent="-177800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다양한 연령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·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계층의 지역주민이 원하는 종목을 저렴한 비용으로 즐길 수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있는 체육시설 중심의 선진형 공공클럽 육성</a:t>
              </a:r>
            </a:p>
            <a:p>
              <a:pPr marL="177800" indent="-177800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학교스포츠클럽과의 연계를 통한 청소년 건강증진</a:t>
              </a:r>
              <a:r>
                <a:rPr kumimoji="0" lang="en-US" altLang="ko-KR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, </a:t>
              </a:r>
              <a:r>
                <a:rPr kumimoji="0" lang="ko-KR" altLang="en-US" b="0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우수선수 발굴 등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생활체육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-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학교체육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-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전문체육의 연계발전 도모</a:t>
              </a:r>
            </a:p>
          </p:txBody>
        </p:sp>
      </p:grpSp>
      <p:cxnSp>
        <p:nvCxnSpPr>
          <p:cNvPr id="91" name="직선 연결선 90"/>
          <p:cNvCxnSpPr/>
          <p:nvPr/>
        </p:nvCxnSpPr>
        <p:spPr bwMode="auto">
          <a:xfrm>
            <a:off x="838865" y="2708920"/>
            <a:ext cx="8316000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4" name="그룹 91"/>
          <p:cNvGrpSpPr/>
          <p:nvPr/>
        </p:nvGrpSpPr>
        <p:grpSpPr>
          <a:xfrm>
            <a:off x="830525" y="2744924"/>
            <a:ext cx="7589877" cy="1323423"/>
            <a:chOff x="1077899" y="2803478"/>
            <a:chExt cx="7589877" cy="1323423"/>
          </a:xfrm>
        </p:grpSpPr>
        <p:sp>
          <p:nvSpPr>
            <p:cNvPr id="93" name="직사각형 30"/>
            <p:cNvSpPr>
              <a:spLocks noChangeArrowheads="1"/>
            </p:cNvSpPr>
            <p:nvPr/>
          </p:nvSpPr>
          <p:spPr bwMode="auto">
            <a:xfrm>
              <a:off x="1077899" y="2875486"/>
              <a:ext cx="580770" cy="12405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공모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내용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4" name="Rectangle 76"/>
            <p:cNvSpPr>
              <a:spLocks noChangeArrowheads="1"/>
            </p:cNvSpPr>
            <p:nvPr/>
          </p:nvSpPr>
          <p:spPr bwMode="auto">
            <a:xfrm>
              <a:off x="1692331" y="2803478"/>
              <a:ext cx="6975445" cy="1323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7800" indent="-177800" eaLnBrk="1" hangingPunct="1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주       최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문화체육관광부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7800" indent="-177800" eaLnBrk="1" hangingPunct="1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주       관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대한체육회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7800" indent="-177800" eaLnBrk="1" hangingPunct="1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선정 개소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총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21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개소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선정개소는 공모 접수 현황과 </a:t>
              </a:r>
              <a:r>
                <a:rPr kumimoji="0" lang="ko-KR" altLang="en-US" spc="-100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지자체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제안 조건 등에 따라 조정 예정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</a:p>
            <a:p>
              <a:pPr marL="177800" indent="-177800" eaLnBrk="1" hangingPunct="1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공모기간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2019. 3.18.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∼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4.19.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까지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7800" indent="-177800" eaLnBrk="1" hangingPunct="1">
                <a:spcBef>
                  <a:spcPts val="0"/>
                </a:spcBef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접수기간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2019. 4 17.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∼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4.19. 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까지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</p:grpSp>
      <p:cxnSp>
        <p:nvCxnSpPr>
          <p:cNvPr id="95" name="직선 연결선 94"/>
          <p:cNvCxnSpPr/>
          <p:nvPr/>
        </p:nvCxnSpPr>
        <p:spPr bwMode="auto">
          <a:xfrm>
            <a:off x="838865" y="4149080"/>
            <a:ext cx="8316000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96" name="AutoShape 55"/>
          <p:cNvSpPr>
            <a:spLocks noChangeArrowheads="1"/>
          </p:cNvSpPr>
          <p:nvPr/>
        </p:nvSpPr>
        <p:spPr bwMode="auto">
          <a:xfrm>
            <a:off x="698505" y="1346414"/>
            <a:ext cx="8646983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스포츠클럽은 지역의 공공체육시설을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거점으로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다양한 연령대의 회원에게 </a:t>
            </a:r>
            <a:r>
              <a:rPr lang="ko-KR" altLang="en-US" sz="14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다종목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다수준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프로그램과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전문 지도자를 제공하는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개방형 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비영리 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클럽으로 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2019</a:t>
            </a: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년도 신규 스포츠클럽을 선정할 계획임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" name="그룹 96"/>
          <p:cNvGrpSpPr/>
          <p:nvPr/>
        </p:nvGrpSpPr>
        <p:grpSpPr>
          <a:xfrm>
            <a:off x="830525" y="4149080"/>
            <a:ext cx="7589877" cy="1169535"/>
            <a:chOff x="1077899" y="2769631"/>
            <a:chExt cx="7589877" cy="1169535"/>
          </a:xfrm>
        </p:grpSpPr>
        <p:sp>
          <p:nvSpPr>
            <p:cNvPr id="98" name="직사각형 30"/>
            <p:cNvSpPr>
              <a:spLocks noChangeArrowheads="1"/>
            </p:cNvSpPr>
            <p:nvPr/>
          </p:nvSpPr>
          <p:spPr bwMode="auto">
            <a:xfrm>
              <a:off x="1077899" y="2861200"/>
              <a:ext cx="580770" cy="89698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신청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조건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9" name="Rectangle 76"/>
            <p:cNvSpPr>
              <a:spLocks noChangeArrowheads="1"/>
            </p:cNvSpPr>
            <p:nvPr/>
          </p:nvSpPr>
          <p:spPr bwMode="auto">
            <a:xfrm>
              <a:off x="1692331" y="2769631"/>
              <a:ext cx="6975445" cy="1169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>
                <a:buFont typeface="Wingdings" pitchFamily="2" charset="2"/>
                <a:buChar char="§"/>
              </a:pPr>
              <a:r>
                <a:rPr lang="ko-KR" altLang="en-US" dirty="0" smtClean="0"/>
                <a:t> 공통 </a:t>
              </a:r>
              <a:r>
                <a:rPr lang="en-US" altLang="ko-KR" dirty="0" smtClean="0"/>
                <a:t>: </a:t>
              </a:r>
              <a:r>
                <a:rPr lang="ko-KR" altLang="en-US" dirty="0" smtClean="0"/>
                <a:t>클럽 운영에 사용할 수 있는 </a:t>
              </a:r>
              <a:r>
                <a:rPr lang="en-US" altLang="ko-KR" dirty="0" smtClean="0"/>
                <a:t>1</a:t>
              </a:r>
              <a:r>
                <a:rPr lang="ko-KR" altLang="en-US" dirty="0" smtClean="0"/>
                <a:t>개 이상 체육시설 확보</a:t>
              </a:r>
              <a:r>
                <a:rPr lang="en-US" altLang="ko-KR" dirty="0"/>
                <a:t/>
              </a:r>
              <a:br>
                <a:rPr lang="en-US" altLang="ko-KR" dirty="0"/>
              </a:br>
              <a:r>
                <a:rPr lang="en-US" altLang="ko-KR" dirty="0" smtClean="0"/>
                <a:t>             </a:t>
              </a:r>
              <a:r>
                <a:rPr lang="ko-KR" altLang="en-US" dirty="0" err="1"/>
                <a:t>선정후</a:t>
              </a:r>
              <a:r>
                <a:rPr lang="ko-KR" altLang="en-US" dirty="0"/>
                <a:t> </a:t>
              </a:r>
              <a:r>
                <a:rPr lang="en-US" altLang="ko-KR" dirty="0"/>
                <a:t>2</a:t>
              </a:r>
              <a:r>
                <a:rPr lang="ko-KR" altLang="en-US" dirty="0" err="1"/>
                <a:t>년차부터</a:t>
              </a:r>
              <a:r>
                <a:rPr lang="ko-KR" altLang="en-US" dirty="0"/>
                <a:t> </a:t>
              </a:r>
              <a:r>
                <a:rPr lang="en-US" altLang="ko-KR" dirty="0" smtClean="0"/>
                <a:t>3</a:t>
              </a:r>
              <a:r>
                <a:rPr lang="ko-KR" altLang="en-US" dirty="0" smtClean="0"/>
                <a:t>년간 지원금의 </a:t>
              </a:r>
              <a:r>
                <a:rPr lang="en-US" altLang="ko-KR" dirty="0"/>
                <a:t>10% </a:t>
              </a:r>
              <a:r>
                <a:rPr lang="ko-KR" altLang="en-US" dirty="0"/>
                <a:t>이상 지방비 지원금으로 확보</a:t>
              </a:r>
              <a:r>
                <a:rPr lang="en-US" altLang="ko-KR" dirty="0" smtClean="0"/>
                <a:t>	</a:t>
              </a:r>
            </a:p>
            <a:p>
              <a:pPr>
                <a:buFont typeface="Wingdings" pitchFamily="2" charset="2"/>
                <a:buChar char="§"/>
              </a:pPr>
              <a:r>
                <a:rPr lang="ko-KR" altLang="en-US" dirty="0" smtClean="0"/>
                <a:t> 유형별 신청조건</a:t>
              </a:r>
            </a:p>
            <a:p>
              <a:r>
                <a:rPr lang="ko-KR" altLang="en-US" dirty="0" smtClean="0"/>
                <a:t>  ➀ </a:t>
              </a:r>
              <a:r>
                <a:rPr lang="ko-KR" altLang="en-US" dirty="0" err="1" smtClean="0"/>
                <a:t>대도시형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인구 </a:t>
              </a:r>
              <a:r>
                <a:rPr lang="en-US" altLang="ko-KR" dirty="0" smtClean="0"/>
                <a:t>20</a:t>
              </a:r>
              <a:r>
                <a:rPr lang="ko-KR" altLang="en-US" dirty="0" smtClean="0"/>
                <a:t>만 이상</a:t>
              </a:r>
              <a:r>
                <a:rPr lang="en-US" altLang="ko-KR" dirty="0" smtClean="0"/>
                <a:t>, 5</a:t>
              </a:r>
              <a:r>
                <a:rPr lang="ko-KR" altLang="en-US" dirty="0" smtClean="0"/>
                <a:t>종목 이상 운영 가능 시설 확보</a:t>
              </a:r>
              <a:r>
                <a:rPr lang="en-US" altLang="ko-KR" dirty="0" smtClean="0"/>
                <a:t>)</a:t>
              </a:r>
            </a:p>
            <a:p>
              <a:r>
                <a:rPr lang="en-US" altLang="ko-KR" sz="1000" dirty="0" smtClean="0"/>
                <a:t>     * </a:t>
              </a:r>
              <a:r>
                <a:rPr lang="ko-KR" altLang="en-US" sz="1000" dirty="0" smtClean="0"/>
                <a:t>단</a:t>
              </a:r>
              <a:r>
                <a:rPr lang="en-US" altLang="ko-KR" sz="1000" dirty="0" smtClean="0"/>
                <a:t>, 20</a:t>
              </a:r>
              <a:r>
                <a:rPr lang="ko-KR" altLang="en-US" sz="1000" dirty="0" smtClean="0"/>
                <a:t>만 이상 대도시라도 지역여건에 따라 </a:t>
              </a:r>
              <a:r>
                <a:rPr lang="en-US" altLang="ko-KR" sz="1000" dirty="0" smtClean="0"/>
                <a:t>3</a:t>
              </a:r>
              <a:r>
                <a:rPr lang="ko-KR" altLang="en-US" sz="1000" dirty="0" smtClean="0"/>
                <a:t>종목 신청가능</a:t>
              </a:r>
              <a:r>
                <a:rPr lang="en-US" altLang="ko-KR" sz="1000" dirty="0" smtClean="0"/>
                <a:t>(</a:t>
              </a:r>
              <a:r>
                <a:rPr lang="ko-KR" altLang="en-US" sz="1000" dirty="0" smtClean="0"/>
                <a:t>지원금은 중소도시형과 동일하게 연 </a:t>
              </a:r>
              <a:r>
                <a:rPr lang="en-US" altLang="ko-KR" sz="1000" dirty="0" smtClean="0"/>
                <a:t>2</a:t>
              </a:r>
              <a:r>
                <a:rPr lang="ko-KR" altLang="en-US" sz="1000" dirty="0" err="1" smtClean="0"/>
                <a:t>억원</a:t>
              </a:r>
              <a:r>
                <a:rPr lang="ko-KR" altLang="en-US" sz="1000" dirty="0" smtClean="0"/>
                <a:t> 지원</a:t>
              </a:r>
              <a:r>
                <a:rPr lang="en-US" altLang="ko-KR" sz="1000" dirty="0" smtClean="0"/>
                <a:t>)</a:t>
              </a:r>
              <a:endParaRPr lang="en-US" altLang="ko-KR" dirty="0" smtClean="0"/>
            </a:p>
            <a:p>
              <a:r>
                <a:rPr lang="ko-KR" altLang="en-US" dirty="0" smtClean="0"/>
                <a:t>  ➁ 중소도시형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인구 </a:t>
              </a:r>
              <a:r>
                <a:rPr lang="en-US" altLang="ko-KR" dirty="0" smtClean="0"/>
                <a:t>20</a:t>
              </a:r>
              <a:r>
                <a:rPr lang="ko-KR" altLang="en-US" dirty="0" smtClean="0"/>
                <a:t>만 미만</a:t>
              </a:r>
              <a:r>
                <a:rPr lang="en-US" altLang="ko-KR" dirty="0" smtClean="0"/>
                <a:t>, 3</a:t>
              </a:r>
              <a:r>
                <a:rPr lang="ko-KR" altLang="en-US" dirty="0" smtClean="0"/>
                <a:t>종목 이상 운영 가능 시설 확보</a:t>
              </a:r>
              <a:r>
                <a:rPr lang="en-US" altLang="ko-KR" dirty="0" smtClean="0"/>
                <a:t>)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</p:grpSp>
      <p:grpSp>
        <p:nvGrpSpPr>
          <p:cNvPr id="6" name="그룹 22"/>
          <p:cNvGrpSpPr/>
          <p:nvPr/>
        </p:nvGrpSpPr>
        <p:grpSpPr>
          <a:xfrm>
            <a:off x="830525" y="5437228"/>
            <a:ext cx="8082915" cy="728076"/>
            <a:chOff x="849313" y="4979779"/>
            <a:chExt cx="7589877" cy="728076"/>
          </a:xfrm>
        </p:grpSpPr>
        <p:sp>
          <p:nvSpPr>
            <p:cNvPr id="101" name="직사각형 30"/>
            <p:cNvSpPr>
              <a:spLocks noChangeArrowheads="1"/>
            </p:cNvSpPr>
            <p:nvPr/>
          </p:nvSpPr>
          <p:spPr bwMode="auto">
            <a:xfrm>
              <a:off x="849313" y="4979779"/>
              <a:ext cx="580770" cy="72807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제출</a:t>
              </a:r>
              <a: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방법</a:t>
              </a:r>
              <a:endParaRPr lang="ko-KR" altLang="en-US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2" name="Rectangle 76"/>
            <p:cNvSpPr>
              <a:spLocks noChangeArrowheads="1"/>
            </p:cNvSpPr>
            <p:nvPr/>
          </p:nvSpPr>
          <p:spPr bwMode="auto">
            <a:xfrm>
              <a:off x="1463745" y="5023779"/>
              <a:ext cx="6975445" cy="68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4" tIns="45712" rIns="0" bIns="45712" anchor="ctr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Arial" pitchFamily="34" charset="0"/>
                  <a:ea typeface="맑은 고딕" pitchFamily="50" charset="-127"/>
                </a:defRPr>
              </a:lvl9pPr>
            </a:lstStyle>
            <a:p>
              <a:pPr marL="177800" indent="-177800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공문서는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‘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전자문서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’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로 신청접수하며 기타 제출서류는 출력물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총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15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부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과 파일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(USB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저장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을 우편 또는 방문 제출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 marL="177800" indent="-177800" eaLnBrk="1" hangingPunct="1">
                <a:spcBef>
                  <a:spcPct val="20000"/>
                </a:spcBef>
                <a:buFont typeface="Wingdings" pitchFamily="2" charset="2"/>
                <a:buChar char="§"/>
              </a:pPr>
              <a:r>
                <a:rPr kumimoji="0" lang="ko-KR" altLang="en-US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접수처 </a:t>
              </a:r>
              <a:r>
                <a:rPr kumimoji="0" lang="en-US" altLang="ko-KR" spc="-100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0" lang="ko-KR" altLang="en-US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서울 송파구 </a:t>
              </a:r>
              <a:r>
                <a:rPr kumimoji="0" lang="ko-KR" altLang="en-US" spc="-100" dirty="0" err="1">
                  <a:solidFill>
                    <a:prstClr val="black"/>
                  </a:solidFill>
                  <a:latin typeface="맑은 고딕" panose="020B0503020000020004" pitchFamily="50" charset="-127"/>
                </a:rPr>
                <a:t>올림픽로</a:t>
              </a:r>
              <a:r>
                <a:rPr kumimoji="0" lang="ko-KR" altLang="en-US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 </a:t>
              </a:r>
              <a:r>
                <a:rPr kumimoji="0" lang="en-US" altLang="ko-KR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424 </a:t>
              </a:r>
              <a:r>
                <a:rPr kumimoji="0" lang="ko-KR" altLang="en-US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올림픽문화센터 대한체육회 </a:t>
              </a:r>
              <a:r>
                <a:rPr kumimoji="0" lang="ko-KR" altLang="en-US" spc="-100" dirty="0" err="1">
                  <a:solidFill>
                    <a:prstClr val="black"/>
                  </a:solidFill>
                  <a:latin typeface="맑은 고딕" panose="020B0503020000020004" pitchFamily="50" charset="-127"/>
                </a:rPr>
                <a:t>스포츠클럽부</a:t>
              </a:r>
              <a:r>
                <a:rPr kumimoji="0" lang="en-US" altLang="ko-KR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(1</a:t>
              </a:r>
              <a:r>
                <a:rPr kumimoji="0" lang="ko-KR" altLang="en-US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층</a:t>
              </a:r>
              <a:r>
                <a:rPr kumimoji="0" lang="en-US" altLang="ko-KR" spc="-100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)</a:t>
              </a:r>
              <a:endParaRPr kumimoji="0" lang="en-US" altLang="ko-KR" spc="-100" dirty="0" smtClean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</p:grpSp>
      <p:cxnSp>
        <p:nvCxnSpPr>
          <p:cNvPr id="103" name="직선 연결선 102"/>
          <p:cNvCxnSpPr/>
          <p:nvPr/>
        </p:nvCxnSpPr>
        <p:spPr bwMode="auto">
          <a:xfrm>
            <a:off x="838865" y="5301208"/>
            <a:ext cx="8316000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04" name="직사각형 103"/>
          <p:cNvSpPr/>
          <p:nvPr/>
        </p:nvSpPr>
        <p:spPr bwMode="auto">
          <a:xfrm>
            <a:off x="497119" y="1268413"/>
            <a:ext cx="8928844" cy="5005387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184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507882" y="1346414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공모사업은 지역 규모에 따라 다음과 같이 두 가지 사업 모형으로 구분됨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704850" y="2240868"/>
            <a:ext cx="352451" cy="66150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정의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1112385" y="2076933"/>
            <a:ext cx="3930932" cy="884015"/>
          </a:xfrm>
          <a:prstGeom prst="rect">
            <a:avLst/>
          </a:prstGeom>
          <a:noFill/>
          <a:ln w="6350" algn="ctr">
            <a:noFill/>
            <a:prstDash val="sysDash"/>
            <a:round/>
            <a:headEnd/>
            <a:tailEnd/>
          </a:ln>
        </p:spPr>
        <p:txBody>
          <a:bodyPr wrap="square" lIns="36000" rIns="36000" anchor="ctr"/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인구 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이상의 시군구 지역에서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700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 이상의 회원을 대상으로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종목을 운영할 수 있는 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대규모 클럽</a:t>
            </a:r>
            <a:endParaRPr lang="en-US" altLang="ko-KR" sz="13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 bwMode="auto">
          <a:xfrm flipH="1">
            <a:off x="5071478" y="1736812"/>
            <a:ext cx="6159" cy="2803877"/>
          </a:xfrm>
          <a:prstGeom prst="line">
            <a:avLst/>
          </a:prstGeom>
          <a:noFill/>
          <a:ln w="317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3" name="그룹 10"/>
          <p:cNvGrpSpPr/>
          <p:nvPr/>
        </p:nvGrpSpPr>
        <p:grpSpPr>
          <a:xfrm>
            <a:off x="1100547" y="1745264"/>
            <a:ext cx="7956141" cy="354917"/>
            <a:chOff x="992560" y="2286698"/>
            <a:chExt cx="8424491" cy="389928"/>
          </a:xfrm>
        </p:grpSpPr>
        <p:sp>
          <p:nvSpPr>
            <p:cNvPr id="11" name="직사각형 10"/>
            <p:cNvSpPr/>
            <p:nvPr/>
          </p:nvSpPr>
          <p:spPr bwMode="auto">
            <a:xfrm>
              <a:off x="992560" y="2286698"/>
              <a:ext cx="4174868" cy="38992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40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대도시형</a:t>
              </a:r>
            </a:p>
          </p:txBody>
        </p:sp>
        <p:sp>
          <p:nvSpPr>
            <p:cNvPr id="12" name="직사각형 11"/>
            <p:cNvSpPr/>
            <p:nvPr/>
          </p:nvSpPr>
          <p:spPr bwMode="auto">
            <a:xfrm>
              <a:off x="5230011" y="2286698"/>
              <a:ext cx="4187040" cy="38992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400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중소도시형</a:t>
              </a:r>
            </a:p>
          </p:txBody>
        </p:sp>
      </p:grpSp>
      <p:sp>
        <p:nvSpPr>
          <p:cNvPr id="13" name="직사각형 12"/>
          <p:cNvSpPr/>
          <p:nvPr/>
        </p:nvSpPr>
        <p:spPr bwMode="auto">
          <a:xfrm>
            <a:off x="5108336" y="2076933"/>
            <a:ext cx="3930932" cy="884015"/>
          </a:xfrm>
          <a:prstGeom prst="rect">
            <a:avLst/>
          </a:prstGeom>
          <a:noFill/>
          <a:ln w="6350" algn="ctr">
            <a:noFill/>
            <a:prstDash val="sysDash"/>
            <a:round/>
            <a:headEnd/>
            <a:tailEnd/>
          </a:ln>
        </p:spPr>
        <p:txBody>
          <a:bodyPr wrap="square" lIns="36000" rIns="36000" anchor="ctr"/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인구 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미만의 시군구 지역에서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500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 이상의 회원을 대상으로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종목을 운영할 수 있는 </a:t>
            </a:r>
            <a: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3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중소 클럽</a:t>
            </a:r>
            <a:endParaRPr lang="en-US" altLang="ko-KR" sz="13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 bwMode="auto">
          <a:xfrm>
            <a:off x="1576580" y="3043589"/>
            <a:ext cx="3466737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이상 시군구 지역</a:t>
            </a:r>
            <a:endParaRPr lang="ko-KR" altLang="en-US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881706" y="3043589"/>
            <a:ext cx="568797" cy="2598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인구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1576580" y="3380030"/>
            <a:ext cx="3466737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지역여건에 따라 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 운영 가능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3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1576580" y="3728515"/>
            <a:ext cx="3466737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복합체육시설</a:t>
            </a:r>
            <a:endParaRPr lang="ko-KR" altLang="en-US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881706" y="3385161"/>
            <a:ext cx="568797" cy="2598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 수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881706" y="3717032"/>
            <a:ext cx="568797" cy="2598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시설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/>
          <p:cNvSpPr/>
          <p:nvPr/>
        </p:nvSpPr>
        <p:spPr bwMode="auto">
          <a:xfrm>
            <a:off x="5108336" y="3043589"/>
            <a:ext cx="3930933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미만 시군구 지역</a:t>
            </a:r>
            <a:endParaRPr lang="ko-KR" altLang="en-US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5108336" y="3380030"/>
            <a:ext cx="3930933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종목</a:t>
            </a:r>
            <a:endParaRPr lang="ko-KR" altLang="en-US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5108336" y="3728515"/>
            <a:ext cx="3930933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체육시설</a:t>
            </a:r>
            <a:endParaRPr lang="ko-KR" altLang="en-US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3" name="직선 연결선 22"/>
          <p:cNvCxnSpPr/>
          <p:nvPr/>
        </p:nvCxnSpPr>
        <p:spPr bwMode="auto">
          <a:xfrm>
            <a:off x="1138441" y="2932484"/>
            <a:ext cx="7904927" cy="0"/>
          </a:xfrm>
          <a:prstGeom prst="line">
            <a:avLst/>
          </a:prstGeom>
          <a:noFill/>
          <a:ln w="317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직사각형 23"/>
          <p:cNvSpPr/>
          <p:nvPr/>
        </p:nvSpPr>
        <p:spPr bwMode="auto">
          <a:xfrm>
            <a:off x="1561754" y="4069237"/>
            <a:ext cx="3466737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lang="en-US" altLang="ko-KR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4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억원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년간 지원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3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881706" y="4057754"/>
            <a:ext cx="568797" cy="2598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5108336" y="4057753"/>
            <a:ext cx="3930933" cy="259863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lang="en-US" altLang="ko-KR" sz="14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억원</a:t>
            </a:r>
            <a:r>
              <a:rPr lang="en-US" altLang="ko-KR" sz="13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13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년간 지원</a:t>
            </a:r>
            <a:r>
              <a:rPr lang="en-US" altLang="ko-KR" sz="13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3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881706" y="4401108"/>
            <a:ext cx="568797" cy="86409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지자체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부담금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직사각형 27"/>
          <p:cNvSpPr/>
          <p:nvPr/>
        </p:nvSpPr>
        <p:spPr bwMode="auto">
          <a:xfrm>
            <a:off x="1585502" y="4401108"/>
            <a:ext cx="7453765" cy="8640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클럽구성원 사업자부담금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및 퇴직적립금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운영비지원 등 연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천만원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중소도시형은 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0" dirty="0" err="1" smtClean="0">
                <a:latin typeface="맑은 고딕" pitchFamily="50" charset="-127"/>
                <a:ea typeface="맑은 고딕" pitchFamily="50" charset="-127"/>
              </a:rPr>
              <a:t>천만원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이상</a:t>
            </a:r>
          </a:p>
          <a:p>
            <a:pPr>
              <a:lnSpc>
                <a:spcPct val="150000"/>
              </a:lnSpc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※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정부지원 종료 후 클럽 지속지원 계획 보유 시 평가 가점부여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※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매칭지원금은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우선적으로 구성원 </a:t>
            </a:r>
            <a:r>
              <a:rPr lang="ko-KR" altLang="en-US" sz="1200" u="sng" dirty="0" smtClean="0">
                <a:latin typeface="맑은 고딕" pitchFamily="50" charset="-127"/>
                <a:ea typeface="맑은 고딕" pitchFamily="50" charset="-127"/>
              </a:rPr>
              <a:t>사업자부담금 및 퇴직적립금에 사용되어야 함</a:t>
            </a:r>
            <a:r>
              <a:rPr lang="en-US" altLang="ko-KR" sz="1200" u="sng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u="sng" dirty="0" smtClean="0">
                <a:latin typeface="맑은 고딕" pitchFamily="50" charset="-127"/>
                <a:ea typeface="맑은 고딕" pitchFamily="50" charset="-127"/>
              </a:rPr>
              <a:t>필수</a:t>
            </a:r>
            <a:r>
              <a:rPr lang="en-US" altLang="ko-KR" sz="1200" u="sng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u="sng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3304250"/>
              </p:ext>
            </p:extLst>
          </p:nvPr>
        </p:nvGraphicFramePr>
        <p:xfrm>
          <a:off x="849313" y="5328745"/>
          <a:ext cx="8189954" cy="864108"/>
        </p:xfrm>
        <a:graphic>
          <a:graphicData uri="http://schemas.openxmlformats.org/drawingml/2006/table">
            <a:tbl>
              <a:tblPr/>
              <a:tblGrid>
                <a:gridCol w="719311"/>
                <a:gridCol w="3532956"/>
                <a:gridCol w="837806"/>
                <a:gridCol w="3099881"/>
              </a:tblGrid>
              <a:tr h="31357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참가자격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지자체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시군구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시도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체육전문단체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/>
                      </a:r>
                      <a:b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</a:b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시도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시군구체육회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종목단체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대학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프로구단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체육관련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/>
                      </a:r>
                      <a:b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</a:b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비영리법인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재단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사회적협동조합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등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·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선정된 스포츠클럽은 비영리사단법인 또는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사회적협동조합으로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설립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시설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546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 </a:t>
                      </a:r>
                      <a:r>
                        <a:rPr lang="ko-KR" altLang="en-US" sz="1000" b="1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클럽이 자유롭게 사용할 수 있는 체육시설 </a:t>
                      </a: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이상 </a:t>
                      </a:r>
                      <a:r>
                        <a:rPr lang="ko-KR" altLang="en-US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확보 </a:t>
                      </a: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(</a:t>
                      </a:r>
                      <a:r>
                        <a:rPr lang="ko-KR" altLang="en-US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 권장</a:t>
                      </a: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5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546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 </a:t>
                      </a:r>
                      <a:r>
                        <a:rPr lang="ko-KR" altLang="en-US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종목프로그램</a:t>
                      </a: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다세대</a:t>
                      </a: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kern="0" spc="-10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다수준</a:t>
                      </a:r>
                      <a:r>
                        <a:rPr lang="ko-KR" altLang="en-US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</a:t>
                      </a:r>
                      <a:r>
                        <a:rPr lang="en-US" altLang="ko-KR" sz="10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-546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커뮤니티프로그램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주민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소외계층 대상 등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 bwMode="auto">
          <a:xfrm>
            <a:off x="497119" y="1268413"/>
            <a:ext cx="8928844" cy="5005387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553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507882" y="1124744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아래 해당되는 기관</a:t>
            </a:r>
            <a:r>
              <a:rPr lang="en-US" altLang="ko-KR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단체는 단독 또는 두 단체 이상 컨소시엄 형태로 본 공모사업에 참여 가능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4173059"/>
              </p:ext>
            </p:extLst>
          </p:nvPr>
        </p:nvGraphicFramePr>
        <p:xfrm>
          <a:off x="452438" y="1484784"/>
          <a:ext cx="9001125" cy="4783130"/>
        </p:xfrm>
        <a:graphic>
          <a:graphicData uri="http://schemas.openxmlformats.org/drawingml/2006/table">
            <a:tbl>
              <a:tblPr/>
              <a:tblGrid>
                <a:gridCol w="1554172"/>
                <a:gridCol w="7446953"/>
              </a:tblGrid>
              <a:tr h="209032">
                <a:tc>
                  <a:txBody>
                    <a:bodyPr/>
                    <a:lstStyle/>
                    <a:p>
                      <a:pPr marL="5080" marR="0" indent="-508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3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신청주체</a:t>
                      </a:r>
                    </a:p>
                  </a:txBody>
                  <a:tcPr marL="41621" marR="41621" marT="11507" marB="115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 내용</a:t>
                      </a:r>
                    </a:p>
                  </a:txBody>
                  <a:tcPr marL="41621" marR="41621" marT="11507" marB="115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713094">
                <a:tc>
                  <a:txBody>
                    <a:bodyPr/>
                    <a:lstStyle/>
                    <a:p>
                      <a:pPr marL="5080" marR="0" indent="-508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자치단체</a:t>
                      </a:r>
                      <a:r>
                        <a:rPr lang="ko-KR" altLang="en-US" sz="1200" b="1" kern="0" spc="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1200" b="1" kern="0" spc="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시도</a:t>
                      </a:r>
                      <a:r>
                        <a:rPr lang="en-US" altLang="ko-KR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en-US" altLang="ko-KR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187960" marR="0" indent="-18796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자치단체가 보유하고 있는 체육시설을 스포츠클럽이 운영할 수 있도록 </a:t>
                      </a:r>
                      <a:r>
                        <a:rPr lang="ko-KR" altLang="en-US" sz="1100" b="1" kern="0" spc="-5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할 수 있는 자치단체</a:t>
                      </a:r>
                    </a:p>
                    <a:p>
                      <a:pPr marL="241300" marR="0" indent="-24130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➀ </a:t>
                      </a: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클럽에게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최소 </a:t>
                      </a:r>
                      <a:r>
                        <a:rPr lang="en-US" altLang="ko-KR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3~5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중소도시는 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운영할 수 있는 체육시설을 위탁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임대로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제공할 수 있는 자치단체</a:t>
                      </a:r>
                    </a:p>
                    <a:p>
                      <a:pPr marL="246380" marR="0" indent="-2463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➁ 기본적으로 공공체육시설을 확보하는 것을 권장하나 일부 민간시설 사용 가능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 높은 임차료가 발생하는 </a:t>
                      </a: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불가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50792">
                <a:tc>
                  <a:txBody>
                    <a:bodyPr/>
                    <a:lstStyle/>
                    <a:p>
                      <a:pPr marL="5080" marR="0" indent="-508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체육전문단체</a:t>
                      </a:r>
                      <a:b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en-US" altLang="ko-KR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시도</a:t>
                      </a:r>
                      <a:b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체육회</a:t>
                      </a:r>
                      <a:r>
                        <a:rPr lang="en-US" altLang="ko-KR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종목단체</a:t>
                      </a:r>
                      <a:r>
                        <a:rPr lang="en-US" altLang="ko-KR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지역사회 내 체육 전문성을 보유하고 있는 시도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b="1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체육회</a:t>
                      </a:r>
                    </a:p>
                    <a:p>
                      <a:pPr marL="162560" marR="0" indent="-16256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➀ 지역사회에 대한 높은 이해와 체육에 대한 전문성을 바탕으로 해당 지역에 </a:t>
                      </a: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스포츠클럽이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성공적으로 운영될 수 </a:t>
                      </a:r>
                      <a:r>
                        <a:rPr lang="en-US" altLang="ko-KR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있도록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지원하고 육성할 수 있는 체육회</a:t>
                      </a:r>
                    </a:p>
                    <a:p>
                      <a:pPr marL="246380" marR="0" indent="-2463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➁ 기본적으로 공공체육시설을 확보하는 것을 권장하나 일부 민간시설 사용 가능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 높은 임차료가 발생하는 </a:t>
                      </a: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불가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13094">
                <a:tc>
                  <a:txBody>
                    <a:bodyPr/>
                    <a:lstStyle/>
                    <a:p>
                      <a:pPr marL="5080" marR="0" indent="-508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 등</a:t>
                      </a:r>
                      <a:b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2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교육단체</a:t>
                      </a:r>
                    </a:p>
                  </a:txBody>
                  <a:tcPr marL="41621" marR="41621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indent="-12700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교육단체가 보유한 다양한 체육시설을 스포츠클럽이 활용할 수 있도록 제공할 수 있는 대학 및 교육단체</a:t>
                      </a:r>
                    </a:p>
                    <a:p>
                      <a:pPr marL="162560" marR="0" indent="-16256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➀ 대학교 등 교육단체는 학교체육시설 사용 시 학교 사용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 및 운동부 사용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시간과 클럽 사용 가능 </a:t>
                      </a:r>
                      <a:r>
                        <a:rPr lang="ko-KR" altLang="en-US" sz="11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반드시 명시</a:t>
                      </a:r>
                    </a:p>
                    <a:p>
                      <a:pPr marL="246380" marR="0" indent="-2463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➁ 학교 시설 외 공공체육시설 및 기타 시설 사용 가능</a:t>
                      </a:r>
                    </a:p>
                  </a:txBody>
                  <a:tcPr marL="41621" marR="41621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7176">
                <a:tc>
                  <a:txBody>
                    <a:bodyPr/>
                    <a:lstStyle/>
                    <a:p>
                      <a:pPr marL="5080" marR="0" indent="-508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프로구단</a:t>
                      </a:r>
                      <a:endParaRPr lang="ko-KR" altLang="en-US" sz="1200" b="1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246380" marR="0" indent="-2463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▶프로구단의 경우 </a:t>
                      </a:r>
                      <a:r>
                        <a:rPr lang="ko-KR" altLang="en-US" sz="1100" b="1" kern="0" spc="-5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시설을 사용할 수 있거나 자체 시설을 소유한 경우에만 인정</a:t>
                      </a: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63887">
                <a:tc>
                  <a:txBody>
                    <a:bodyPr/>
                    <a:lstStyle/>
                    <a:p>
                      <a:pPr marL="5080" marR="0" indent="-508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비영리법인 </a:t>
                      </a:r>
                      <a:r>
                        <a:rPr lang="en-US" altLang="ko-KR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체육관련 사단법인</a:t>
                      </a:r>
                      <a:r>
                        <a:rPr lang="en-US" altLang="ko-KR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재단법인</a:t>
                      </a:r>
                      <a:r>
                        <a:rPr lang="en-US" altLang="ko-KR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사회적협동조합</a:t>
                      </a:r>
                      <a:r>
                        <a:rPr lang="en-US" altLang="ko-KR" sz="12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자체시설을 보유하고 있는 체육관련 민간단체</a:t>
                      </a:r>
                    </a:p>
                    <a:p>
                      <a:pPr marL="162560" marR="0" indent="-16256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➀ 민간단체가 </a:t>
                      </a:r>
                      <a:r>
                        <a:rPr lang="ko-KR" altLang="en-US" sz="1100" b="1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시설이 아닌 단체 소유 시설을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확보하여 신청할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민간단체는 선정된 후 해당 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시설을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클럽법인에 기부해야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함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법인설립 시 기본재산으로 포함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82880" marR="0" indent="-1828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➁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민간단체의 자체 시설일 경우 부채가 없어야 하며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이를 증명하기 위한 회계결산자료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회계사 인증 필요</a:t>
                      </a:r>
                      <a:r>
                        <a:rPr lang="en-US" altLang="ko-KR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 필수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또는 공공체육시설을 활용하여 스포츠클럽을 운영할 수 있는 민간단체</a:t>
                      </a:r>
                    </a:p>
                    <a:p>
                      <a:pPr marL="162560" marR="0" indent="-16256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➀ 자체 시설이 없더라도 공공체육시설을 확보하여 스포츠클럽이 사용할 수 있도록 지원할 수 있는 단체는 신청 가능</a:t>
                      </a:r>
                    </a:p>
                    <a:p>
                      <a:pPr marL="182880" marR="0" indent="-1828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➁ 기타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민간단체의 경우 자체시설 또는 공공체육시설이 아닌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임대시설만을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보유한 경우에는 본 공모사업 신청 불가</a:t>
                      </a: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621" marR="41621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846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507882" y="980728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선정을 위해서는 다음과 같은 조건을 충족시켜야 함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5672608"/>
              </p:ext>
            </p:extLst>
          </p:nvPr>
        </p:nvGraphicFramePr>
        <p:xfrm>
          <a:off x="200472" y="1340768"/>
          <a:ext cx="9469052" cy="4680521"/>
        </p:xfrm>
        <a:graphic>
          <a:graphicData uri="http://schemas.openxmlformats.org/drawingml/2006/table">
            <a:tbl>
              <a:tblPr/>
              <a:tblGrid>
                <a:gridCol w="1301995"/>
                <a:gridCol w="8167057"/>
              </a:tblGrid>
              <a:tr h="3182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항목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공모요건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5717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대도시형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인구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 명 이상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5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 이상 운영 가능 시설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확보</a:t>
                      </a:r>
                      <a:endParaRPr lang="en-US" altLang="ko-KR" sz="12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*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시설 등 지역여건을 고려하여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종목 신청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단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종목 신청 시 연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억원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지원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6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중소도시형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인구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 명 미만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 이상 운영 가능 시설 확보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3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 요건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종목기준은 대한체육회 회원종목단체로 가입된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풋살은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축구종목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3X3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농구는 농구종목으로 인정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 최소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종목은 올림픽 종목으로 구성 필수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66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</a:t>
                      </a:r>
                      <a:r>
                        <a:rPr lang="ko-KR" altLang="en-US" sz="1100" b="1" kern="0" spc="-5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매칭지원금</a:t>
                      </a:r>
                      <a:endParaRPr lang="en-US" altLang="ko-KR" sz="1100" b="1" kern="0" spc="-5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지방비 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 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</a:t>
                      </a:r>
                      <a:r>
                        <a:rPr lang="ko-KR" altLang="en-US" sz="1100" b="1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매칭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선정후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100" b="1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년차부터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년간 필수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2. </a:t>
                      </a:r>
                      <a:r>
                        <a:rPr lang="ko-KR" altLang="en-US" sz="1100" b="1" kern="0" spc="-5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자체시설을 보유한 프로구단</a:t>
                      </a:r>
                      <a:r>
                        <a:rPr lang="en-US" altLang="ko-KR" sz="1100" b="1" kern="0" spc="-5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5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대학교의 경우에 한해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자체부담금 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이상을 확보하여 신청할 수 있으며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경우 지자체지원금 필요 없음</a:t>
                      </a:r>
                      <a:r>
                        <a:rPr lang="en-US" altLang="ko-KR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1100" b="1" kern="0" spc="-50" baseline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50" baseline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경우 해당 지자체</a:t>
                      </a:r>
                      <a:r>
                        <a:rPr lang="en-US" altLang="ko-KR" sz="1100" b="1" kern="0" spc="-50" baseline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-50" baseline="0" dirty="0" err="1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en-US" altLang="ko-KR" sz="1100" b="1" kern="0" spc="-50" baseline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-50" baseline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스포츠클럽사업 공모신청에 대한 의견이 기재된 공문을 첨부하여 제출해야 함</a:t>
                      </a:r>
                      <a:endParaRPr lang="ko-KR" altLang="en-US" sz="1100" b="1" kern="0" spc="-5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</a:t>
                      </a:r>
                      <a:r>
                        <a:rPr lang="ko-KR" altLang="en-US" sz="1100" b="1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전문선수반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운영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최소 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종목</a:t>
                      </a:r>
                      <a:r>
                        <a:rPr lang="en-US" altLang="ko-KR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10820" marR="0" indent="-2108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기초자치단체에 스포츠클럽이 이미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이상 운영되고 있을 경우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 기초단체가 인구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만명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이상이면 본 공모에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신청 가능</a:t>
                      </a:r>
                    </a:p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</a:t>
                      </a:r>
                      <a:r>
                        <a:rPr lang="ko-KR" altLang="en-US" sz="1100" b="1" kern="0" spc="-6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생활체육기반 지역커뮤니티 기능할 수 있는 클럽하우스 보유</a:t>
                      </a:r>
                    </a:p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 예정인 시설 사용에 대한 확인서류 제출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필수 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시설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협약서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사용시설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수익배분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 등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09550" marR="0" indent="-2095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 최소 운영종목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(5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 또는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종목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운영할 수 있는 공공 및 일반체육시설 확보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소유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임대 등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903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84381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8" name="AutoShape 55"/>
          <p:cNvSpPr>
            <a:spLocks noChangeArrowheads="1"/>
          </p:cNvSpPr>
          <p:nvPr/>
        </p:nvSpPr>
        <p:spPr bwMode="auto">
          <a:xfrm>
            <a:off x="499415" y="1171351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스포츠클럽의 시설은 다음과 같은 조건을 충족시켜야 함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566664"/>
              </p:ext>
            </p:extLst>
          </p:nvPr>
        </p:nvGraphicFramePr>
        <p:xfrm>
          <a:off x="380430" y="1520788"/>
          <a:ext cx="9145078" cy="4681972"/>
        </p:xfrm>
        <a:graphic>
          <a:graphicData uri="http://schemas.openxmlformats.org/drawingml/2006/table">
            <a:tbl>
              <a:tblPr/>
              <a:tblGrid>
                <a:gridCol w="1643256"/>
                <a:gridCol w="7501822"/>
              </a:tblGrid>
              <a:tr h="2917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항목</a:t>
                      </a:r>
                    </a:p>
                  </a:txBody>
                  <a:tcPr marL="45655" marR="45655" marT="12622" marB="1262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공모요건</a:t>
                      </a:r>
                    </a:p>
                  </a:txBody>
                  <a:tcPr marL="45655" marR="45655" marT="12622" marB="126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12117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위탁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확보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권장사항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5655" marR="45655" marT="12622" marB="1262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시설의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경우 스포츠클럽의 안정적인 운영기반을 확보하기 위해 </a:t>
                      </a:r>
                      <a:r>
                        <a:rPr lang="ko-KR" altLang="en-US" sz="1100" b="1" u="sng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b="1" u="sng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공공체육시설을 </a:t>
                      </a:r>
                      <a:r>
                        <a:rPr lang="ko-KR" altLang="en-US" sz="1100" b="1" u="sng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확보 </a:t>
                      </a:r>
                      <a:r>
                        <a:rPr lang="ko-KR" altLang="en-US" sz="1100" b="1" u="sng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필요</a:t>
                      </a: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위탁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확보와 함께 실제 클럽이 해당 시설을 자유롭게 사용할 수 있는 것이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중요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1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개관시간 중 클럽 프로그램이 운영되지 않더라도 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언제든지 사용할 수 있는 권한을 보유하고 있어야 함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위탁에 따른 추가지원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운영비지원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관리지원 등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 있을 경우 평가 시 가점 부여</a:t>
                      </a: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※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풀타임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위탁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시설확보의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경우 평가 점수 만점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부여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위탁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〉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무료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〉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임대 순으로 배점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85725" marR="0" indent="-85725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시 사용조건에 대해 명확하게 명시</a:t>
                      </a:r>
                      <a:r>
                        <a:rPr kumimoji="0" lang="en-US" altLang="ko-K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위탁사용료</a:t>
                      </a:r>
                      <a:r>
                        <a:rPr kumimoji="0" lang="en-US" altLang="ko-K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센터</a:t>
                      </a:r>
                      <a:r>
                        <a:rPr kumimoji="0" lang="en-US" altLang="ko-K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체육관 수입 배분 등</a:t>
                      </a:r>
                      <a:r>
                        <a:rPr kumimoji="0" lang="en-US" altLang="ko-K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5655" marR="45655" marT="12622" marB="126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26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무료 또는 임대확보</a:t>
                      </a:r>
                    </a:p>
                  </a:txBody>
                  <a:tcPr marL="45655" marR="45655" marT="12622" marB="1262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시설의 일부 시간대 또는 공간을 무료형태로 사용할 경우 다음과 같은 최소 조건 충족 필수</a:t>
                      </a: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1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-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 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 이상 클럽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사용가능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개관 시간 중 최소 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60%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 사용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가능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클럽이 사용하는 시간 중 시설의 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60%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이상을 사용할 수 있는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시간이 클럽 사용시간의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절반 이상이 되어야 함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사용시간 및 공간 비중이 높을수록 평가 시 가점을 부여하며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향후 해당 시설의 위탁계획이 수립되어 있는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경우에도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 시 가점 부여 </a:t>
                      </a:r>
                    </a:p>
                  </a:txBody>
                  <a:tcPr marL="45655" marR="45655" marT="12622" marB="126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51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기타사항</a:t>
                      </a:r>
                    </a:p>
                  </a:txBody>
                  <a:tcPr marL="45655" marR="45655" marT="12622" marB="1262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조례에 따라 스포츠클럽이 사용요금을 지불하나 이에 대한 전체 비용을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지자체가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지원할 경우 이는 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100" b="1" u="sng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무료사용에 해당</a:t>
                      </a:r>
                      <a:endParaRPr lang="ko-KR" altLang="en-US" sz="1100" b="1" u="sng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시설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임대 확보는 공공체육시설에 대해서만 가능하며 </a:t>
                      </a:r>
                      <a:r>
                        <a:rPr lang="ko-KR" altLang="en-US" sz="1100" b="1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조례에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따른 사용 금액에 대한 할인혜택 부여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필수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1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할인혜택이 높을수록 가점 부여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제출하는 시설은 시설 확보 및 사용조건이 명확하게 명시된 시설협약서 제출 필수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협약서는 첨부양식 활용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5655" marR="45655" marT="12622" marB="126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910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8" name="AutoShape 55"/>
          <p:cNvSpPr>
            <a:spLocks noChangeArrowheads="1"/>
          </p:cNvSpPr>
          <p:nvPr/>
        </p:nvSpPr>
        <p:spPr bwMode="auto">
          <a:xfrm>
            <a:off x="488504" y="872716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다음과 같은 유의사항을 고려한 공모 신청 및 계획 수립이 필요</a:t>
            </a:r>
            <a:r>
              <a:rPr lang="ko-KR" altLang="en-US" sz="1400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함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5257" y="6243119"/>
            <a:ext cx="91082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0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 </a:t>
            </a:r>
            <a:r>
              <a:rPr lang="ko-KR" altLang="en-US" sz="1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유의사항과 관련한 조항은 사업 최종 선정 후 대한체육회와 </a:t>
            </a:r>
            <a:r>
              <a:rPr lang="ko-KR" altLang="en-US" sz="10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신청단체가 </a:t>
            </a:r>
            <a:r>
              <a:rPr lang="ko-KR" altLang="en-US" sz="1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체결하는 계약서에 포함되어 법적 효력을 가지는 사항이니 신청서 작성 시 </a:t>
            </a:r>
            <a:r>
              <a:rPr lang="ko-KR" altLang="en-US" sz="10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유의</a:t>
            </a:r>
            <a:endParaRPr lang="ko-KR" altLang="en-US" sz="10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859119"/>
              </p:ext>
            </p:extLst>
          </p:nvPr>
        </p:nvGraphicFramePr>
        <p:xfrm>
          <a:off x="164468" y="1196752"/>
          <a:ext cx="9613068" cy="5007063"/>
        </p:xfrm>
        <a:graphic>
          <a:graphicData uri="http://schemas.openxmlformats.org/drawingml/2006/table">
            <a:tbl>
              <a:tblPr/>
              <a:tblGrid>
                <a:gridCol w="1685159"/>
                <a:gridCol w="7927909"/>
              </a:tblGrid>
              <a:tr h="223179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항목</a:t>
                      </a:r>
                      <a:endParaRPr lang="ko-KR" altLang="en-US" sz="1100" b="1" kern="12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7653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내용</a:t>
                      </a:r>
                      <a:endParaRPr lang="ko-KR" altLang="en-US" sz="1100" b="1" kern="12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8198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추가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신청 및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 가능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6530" marR="0" indent="-17653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1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기초단체에 스포츠클럽이 </a:t>
                      </a:r>
                      <a:r>
                        <a:rPr lang="en-US" altLang="ko-KR" sz="11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이상 운영되고 있을 경우 해당 기초단체가 인구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100" b="1" u="sng" kern="0" spc="-1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100" b="1" u="sng" kern="0" spc="-1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 명 이상인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경우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공모에 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신청 가능</a:t>
                      </a:r>
                      <a:endParaRPr lang="ko-KR" altLang="en-US" sz="11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6530" marR="0" indent="-17653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 </a:t>
                      </a:r>
                      <a:r>
                        <a:rPr lang="ko-KR" altLang="en-US" sz="1100" b="1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시군구에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이미 스포츠클럽이 운영되고 있는 경우 기존스포츠클럽으로 부터 신규스포츠클럽이 성공적으로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정착하도록 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협조한다는 협약서 제출 필요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21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지방비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매칭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사업에 참여하기 위해서는 해당 스포츠클럽이 운영 예정인 지역의 지방자치단체의 </a:t>
                      </a:r>
                      <a:r>
                        <a:rPr lang="ko-KR" altLang="en-US" sz="1100" b="1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매칭지원금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확보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필수</a:t>
                      </a:r>
                      <a:endParaRPr lang="en-US" altLang="ko-KR" sz="1100" b="1" kern="0" spc="-1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80975" marR="0" indent="-180975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자체시설을 보유한 프로구단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대학교의 경우에 한해 자체부담금 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이상을 확보하여 신청할 수 있으며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경우</a:t>
                      </a:r>
                      <a:r>
                        <a:rPr lang="ko-KR" altLang="en-US" sz="1100" b="1" kern="0" spc="-1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지자체지원금 필요 없음</a:t>
                      </a:r>
                      <a:r>
                        <a:rPr lang="en-US" altLang="ko-KR" sz="1100" b="1" kern="0" spc="-1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1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 해당 </a:t>
                      </a:r>
                      <a:r>
                        <a:rPr lang="ko-KR" altLang="en-US" sz="1100" b="1" kern="0" spc="-10" dirty="0" err="1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en-US" altLang="ko-KR" sz="1100" b="1" kern="0" spc="-1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-10" dirty="0" err="1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시군구</a:t>
                      </a:r>
                      <a:r>
                        <a:rPr lang="en-US" altLang="ko-KR" sz="1100" b="1" kern="0" spc="-1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-1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스포츠클럽 공모신청에 대한 의견 기재된 공문을 첨부하여 제출해야 함</a:t>
                      </a:r>
                    </a:p>
                    <a:p>
                      <a:pPr marL="176530" marR="0" indent="-17653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지방자치단체 </a:t>
                      </a:r>
                      <a:r>
                        <a:rPr lang="ko-KR" altLang="en-US" sz="1100" b="1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매칭지원금을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실제로 확보하지 못할 경우 지원금 전액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환수</a:t>
                      </a:r>
                      <a:endParaRPr lang="en-US" altLang="ko-KR" sz="1100" b="1" kern="0" spc="-1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6530" marR="0" indent="-17653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1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지자체지원금과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기타 다른 지원금 </a:t>
                      </a:r>
                      <a:r>
                        <a:rPr lang="ko-KR" altLang="en-US" sz="11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확보시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가점</a:t>
                      </a:r>
                      <a:endParaRPr lang="en-US" altLang="ko-KR" sz="1100" b="1" kern="0" spc="-1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5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비영리사단법인 또는 사회적 협동조합으로 설립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6530" marR="0" indent="-17653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 최종 선정 시 본 스포츠클럽은 비영리사단법인 또는 </a:t>
                      </a:r>
                      <a:r>
                        <a:rPr lang="ko-KR" altLang="en-US" sz="1100" b="1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사회적협동조합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형태로 설립 가능</a:t>
                      </a:r>
                    </a:p>
                    <a:p>
                      <a:pPr marL="176530" marR="0" indent="-17653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스포츠클럽 운영에 더 적합하다고 판단되는 형태를 선택하여 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법인설립진행</a:t>
                      </a:r>
                      <a:endParaRPr lang="ko-KR" altLang="en-US" sz="1100" b="1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7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이후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+mn-ea"/>
                        </a:rPr>
                        <a:t> </a:t>
                      </a:r>
                      <a:endParaRPr lang="en-US" altLang="ko-KR" sz="1200" b="1" kern="0" spc="0" baseline="0" dirty="0" smtClean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지원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후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8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지원계획이 구체적으로 명시되어 있는 경우 가점 부여</a:t>
                      </a:r>
                      <a:endParaRPr lang="ko-KR" altLang="en-US" sz="1100" kern="0" spc="-8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89890" marR="0" indent="-38989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1100" kern="0" spc="-2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 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관리위탁에 </a:t>
                      </a:r>
                      <a:r>
                        <a:rPr lang="ko-KR" altLang="en-US" sz="1100" kern="0" spc="-2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대해  기본적으로  지원되는 시설보조금은  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평가 가점에서 </a:t>
                      </a:r>
                      <a:r>
                        <a:rPr lang="ko-KR" altLang="en-US" sz="1100" kern="0" spc="-2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제외</a:t>
                      </a:r>
                      <a:endParaRPr lang="ko-KR" altLang="en-US" sz="1100" kern="0" spc="-2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실제 클럽이 운영 가능한 시설만 제출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100" b="1" kern="0" spc="-1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 시 제출한 내용과 실제 운영에 차이가 있을 경우 현장실사 및 평가를</a:t>
                      </a:r>
                      <a:r>
                        <a:rPr lang="ko-KR" altLang="en-US" sz="1100" b="1" kern="0" spc="-1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통해 사업 취소 가능</a:t>
                      </a:r>
                    </a:p>
                    <a:p>
                      <a:pPr marL="177800" marR="0" lvl="0" indent="-1778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100" b="1" kern="0" spc="-1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 취소의 귀책사유가 클럽 및 신청주체에 있는 경우 지원금 전액</a:t>
                      </a:r>
                      <a:r>
                        <a:rPr lang="ko-KR" altLang="en-US" sz="1100" b="1" kern="0" spc="-1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환수</a:t>
                      </a:r>
                    </a:p>
                    <a:p>
                      <a:pPr marL="177800" marR="0" lvl="0" indent="-1778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100" b="1" kern="0" spc="-1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지자체</a:t>
                      </a:r>
                      <a:r>
                        <a:rPr lang="ko-KR" altLang="en-US" sz="11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소유 및 기타 시설 사용 계약 체결 시</a:t>
                      </a:r>
                      <a:r>
                        <a:rPr lang="en-US" altLang="ko-KR" sz="11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kern="0" spc="-1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표준협약서를</a:t>
                      </a:r>
                      <a:r>
                        <a:rPr lang="ko-KR" altLang="en-US" sz="11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1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체결</a:t>
                      </a:r>
                      <a:r>
                        <a:rPr lang="ko-KR" altLang="en-US" sz="1100" b="1" kern="0" spc="-19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하여 </a:t>
                      </a:r>
                      <a:r>
                        <a:rPr lang="ko-KR" altLang="en-US" sz="1100" b="1" kern="0" spc="-1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03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연말 평가에 따른 차년도 지원 여부 결정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1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클럽은 매년 평가를 통해 차년도 지속</a:t>
                      </a:r>
                      <a:r>
                        <a:rPr lang="ko-KR" altLang="en-US" sz="1100" b="1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지원 여부 결정</a:t>
                      </a:r>
                    </a:p>
                    <a:p>
                      <a:pPr marL="177800" marR="0" lvl="0" indent="-1778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1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신규클럽은 연말 평가를 통해 공모 시 제출한 </a:t>
                      </a:r>
                      <a:r>
                        <a:rPr lang="ko-KR" altLang="en-US" sz="1100" kern="0" spc="-4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사항</a:t>
                      </a:r>
                      <a:r>
                        <a:rPr lang="ko-KR" altLang="en-US" sz="11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준수</a:t>
                      </a:r>
                      <a:r>
                        <a:rPr lang="en-US" altLang="ko-KR" sz="11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 성과 등을 평가하여 지원여부 </a:t>
                      </a:r>
                      <a:r>
                        <a:rPr lang="ko-KR" altLang="en-US" sz="1100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결정</a:t>
                      </a:r>
                    </a:p>
                    <a:p>
                      <a:pPr marL="177800" marR="0" lvl="0" indent="-1778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100" b="1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평가 기준 미 충족 시 스포츠클럽 사업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지원 중단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중단의 귀책사유가 </a:t>
                      </a:r>
                      <a:r>
                        <a:rPr lang="ko-KR" altLang="en-US" sz="11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클럽에있는</a:t>
                      </a:r>
                      <a:r>
                        <a:rPr lang="ko-KR" altLang="en-US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경우 지원금 전액 환수</a:t>
                      </a:r>
                      <a:r>
                        <a:rPr lang="en-US" altLang="ko-KR" sz="1100" b="1" kern="0" spc="-1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1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441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" name="그룹 7"/>
          <p:cNvGrpSpPr/>
          <p:nvPr/>
        </p:nvGrpSpPr>
        <p:grpSpPr>
          <a:xfrm>
            <a:off x="6577898" y="1952836"/>
            <a:ext cx="2819465" cy="313394"/>
            <a:chOff x="2581591" y="2708920"/>
            <a:chExt cx="3405600" cy="271440"/>
          </a:xfrm>
        </p:grpSpPr>
        <p:cxnSp>
          <p:nvCxnSpPr>
            <p:cNvPr id="7" name="직선 연결선 6"/>
            <p:cNvCxnSpPr/>
            <p:nvPr/>
          </p:nvCxnSpPr>
          <p:spPr bwMode="auto">
            <a:xfrm>
              <a:off x="2581591" y="2980360"/>
              <a:ext cx="3405600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8" name="TextBox 7"/>
            <p:cNvSpPr txBox="1"/>
            <p:nvPr/>
          </p:nvSpPr>
          <p:spPr>
            <a:xfrm>
              <a:off x="3012646" y="2708920"/>
              <a:ext cx="2536785" cy="253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300" b="0" spc="-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점수 산출 프로세스</a:t>
              </a:r>
            </a:p>
          </p:txBody>
        </p:sp>
      </p:grpSp>
      <p:grpSp>
        <p:nvGrpSpPr>
          <p:cNvPr id="4" name="그룹 13"/>
          <p:cNvGrpSpPr/>
          <p:nvPr/>
        </p:nvGrpSpPr>
        <p:grpSpPr>
          <a:xfrm>
            <a:off x="6577162" y="2362293"/>
            <a:ext cx="2837274" cy="3658491"/>
            <a:chOff x="6364198" y="3068586"/>
            <a:chExt cx="2837274" cy="3168726"/>
          </a:xfrm>
        </p:grpSpPr>
        <p:sp>
          <p:nvSpPr>
            <p:cNvPr id="10" name="Rectangle 16"/>
            <p:cNvSpPr>
              <a:spLocks noChangeArrowheads="1"/>
            </p:cNvSpPr>
            <p:nvPr/>
          </p:nvSpPr>
          <p:spPr bwMode="auto">
            <a:xfrm>
              <a:off x="7065219" y="3575098"/>
              <a:ext cx="666764" cy="4362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</a:pP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경영계획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평가</a:t>
              </a:r>
              <a:endParaRPr lang="en-US" altLang="ko-KR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1" name="Rectangle 17"/>
            <p:cNvSpPr>
              <a:spLocks noChangeArrowheads="1"/>
            </p:cNvSpPr>
            <p:nvPr/>
          </p:nvSpPr>
          <p:spPr bwMode="auto">
            <a:xfrm>
              <a:off x="6364935" y="3575098"/>
              <a:ext cx="666764" cy="4362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</a:pP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클럽역량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평가</a:t>
              </a:r>
              <a:endParaRPr lang="en-US" altLang="ko-KR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Rectangle 144"/>
            <p:cNvSpPr>
              <a:spLocks noChangeArrowheads="1"/>
            </p:cNvSpPr>
            <p:nvPr/>
          </p:nvSpPr>
          <p:spPr bwMode="gray">
            <a:xfrm>
              <a:off x="6364935" y="3068586"/>
              <a:ext cx="1367049" cy="43509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서면 평가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(1</a:t>
              </a: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차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13" name="Rectangle 144"/>
            <p:cNvSpPr>
              <a:spLocks noChangeArrowheads="1"/>
            </p:cNvSpPr>
            <p:nvPr/>
          </p:nvSpPr>
          <p:spPr bwMode="gray">
            <a:xfrm>
              <a:off x="8294205" y="3068586"/>
              <a:ext cx="869574" cy="43509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발표 평가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(2</a:t>
              </a: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차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8294205" y="3575098"/>
              <a:ext cx="873814" cy="43623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</a:pP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발표 평가</a:t>
              </a:r>
              <a:endParaRPr lang="en-US" altLang="ko-KR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Rectangle 144"/>
            <p:cNvSpPr>
              <a:spLocks noChangeArrowheads="1"/>
            </p:cNvSpPr>
            <p:nvPr/>
          </p:nvSpPr>
          <p:spPr bwMode="gray">
            <a:xfrm>
              <a:off x="6364935" y="4941208"/>
              <a:ext cx="1367049" cy="43509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서면 평가 점수 합계 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=0.5</a:t>
              </a: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ⓐ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+0.3</a:t>
              </a: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ⓑ</a:t>
              </a:r>
              <a:endParaRPr lang="en-US" altLang="ko-KR" sz="105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Rectangle 144"/>
            <p:cNvSpPr>
              <a:spLocks noChangeArrowheads="1"/>
            </p:cNvSpPr>
            <p:nvPr/>
          </p:nvSpPr>
          <p:spPr bwMode="gray">
            <a:xfrm>
              <a:off x="8252846" y="4949791"/>
              <a:ext cx="948626" cy="43509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발표 평가 점수 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=(</a:t>
              </a: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ⓒ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7064482" y="4585765"/>
              <a:ext cx="666764" cy="252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</a:pP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ⓑ점</a:t>
              </a:r>
              <a:endParaRPr lang="en-US" altLang="ko-KR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6364198" y="4585765"/>
              <a:ext cx="666764" cy="252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</a:pP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ⓐ점</a:t>
              </a:r>
              <a:endParaRPr lang="en-US" altLang="ko-KR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8293468" y="4585765"/>
              <a:ext cx="873814" cy="252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tabLst>
                  <a:tab pos="180975" algn="l"/>
                </a:tabLst>
              </a:pPr>
              <a:r>
                <a:rPr lang="ko-KR" altLang="en-US" sz="1050" kern="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ⓒ점</a:t>
              </a:r>
              <a:endParaRPr lang="en-US" altLang="ko-KR" sz="10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0" name="꺾인 연결선 119"/>
            <p:cNvCxnSpPr>
              <a:stCxn id="15" idx="3"/>
              <a:endCxn id="13" idx="1"/>
            </p:cNvCxnSpPr>
            <p:nvPr/>
          </p:nvCxnSpPr>
          <p:spPr>
            <a:xfrm flipV="1">
              <a:off x="7731984" y="3286132"/>
              <a:ext cx="562221" cy="1872622"/>
            </a:xfrm>
            <a:prstGeom prst="bentConnector3">
              <a:avLst>
                <a:gd name="adj1" fmla="val 50000"/>
              </a:avLst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>
              <a:stCxn id="10" idx="2"/>
              <a:endCxn id="17" idx="0"/>
            </p:cNvCxnSpPr>
            <p:nvPr/>
          </p:nvCxnSpPr>
          <p:spPr>
            <a:xfrm flipH="1">
              <a:off x="7397864" y="4011328"/>
              <a:ext cx="737" cy="574437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>
              <a:stCxn id="11" idx="2"/>
              <a:endCxn id="18" idx="0"/>
            </p:cNvCxnSpPr>
            <p:nvPr/>
          </p:nvCxnSpPr>
          <p:spPr>
            <a:xfrm flipH="1">
              <a:off x="6697580" y="4011328"/>
              <a:ext cx="737" cy="574437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>
              <a:stCxn id="14" idx="2"/>
              <a:endCxn id="19" idx="0"/>
            </p:cNvCxnSpPr>
            <p:nvPr/>
          </p:nvCxnSpPr>
          <p:spPr>
            <a:xfrm flipH="1">
              <a:off x="8730375" y="4011328"/>
              <a:ext cx="737" cy="574437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>
              <a:stCxn id="18" idx="2"/>
              <a:endCxn id="15" idx="0"/>
            </p:cNvCxnSpPr>
            <p:nvPr/>
          </p:nvCxnSpPr>
          <p:spPr>
            <a:xfrm>
              <a:off x="6697580" y="4837765"/>
              <a:ext cx="350880" cy="103443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17" idx="2"/>
              <a:endCxn id="15" idx="0"/>
            </p:cNvCxnSpPr>
            <p:nvPr/>
          </p:nvCxnSpPr>
          <p:spPr>
            <a:xfrm flipH="1">
              <a:off x="7048460" y="4837765"/>
              <a:ext cx="349404" cy="103443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19" idx="2"/>
              <a:endCxn id="16" idx="0"/>
            </p:cNvCxnSpPr>
            <p:nvPr/>
          </p:nvCxnSpPr>
          <p:spPr>
            <a:xfrm flipH="1">
              <a:off x="8727159" y="4837765"/>
              <a:ext cx="3216" cy="112026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144"/>
            <p:cNvSpPr>
              <a:spLocks noChangeArrowheads="1"/>
            </p:cNvSpPr>
            <p:nvPr/>
          </p:nvSpPr>
          <p:spPr bwMode="gray">
            <a:xfrm>
              <a:off x="6902104" y="5877312"/>
              <a:ext cx="1929897" cy="360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vert="horz" wrap="square" lIns="0" tIns="46800" rIns="0" bIns="468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tabLst>
                  <a:tab pos="271463" algn="l"/>
                </a:tabLst>
                <a:defRPr/>
              </a:pP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최종 점수 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=</a:t>
              </a:r>
              <a:b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0.5</a:t>
              </a: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ⓐ</a:t>
              </a:r>
              <a:r>
                <a:rPr lang="en-US" altLang="ko-KR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+0.3</a:t>
              </a:r>
              <a:r>
                <a:rPr lang="ko-KR" altLang="en-US" sz="105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ⓑ</a:t>
              </a:r>
              <a:r>
                <a:rPr lang="en-US" altLang="ko-KR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+0.2</a:t>
              </a:r>
              <a:r>
                <a:rPr lang="ko-KR" altLang="en-US" sz="1050" kern="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ⓒ</a:t>
              </a:r>
              <a:endParaRPr lang="en-US" altLang="ko-KR" sz="105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8" name="직선 화살표 연결선 27"/>
            <p:cNvCxnSpPr>
              <a:stCxn id="15" idx="2"/>
              <a:endCxn id="27" idx="0"/>
            </p:cNvCxnSpPr>
            <p:nvPr/>
          </p:nvCxnSpPr>
          <p:spPr>
            <a:xfrm>
              <a:off x="7048460" y="5376299"/>
              <a:ext cx="818593" cy="501013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>
              <a:stCxn id="16" idx="2"/>
              <a:endCxn id="27" idx="0"/>
            </p:cNvCxnSpPr>
            <p:nvPr/>
          </p:nvCxnSpPr>
          <p:spPr>
            <a:xfrm flipH="1">
              <a:off x="7867053" y="5384882"/>
              <a:ext cx="860106" cy="492430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타원 29"/>
            <p:cNvSpPr/>
            <p:nvPr/>
          </p:nvSpPr>
          <p:spPr>
            <a:xfrm>
              <a:off x="7118128" y="5445264"/>
              <a:ext cx="403825" cy="365537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sz="1050" i="1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× 80%</a:t>
              </a:r>
              <a:endParaRPr lang="ko-KR" altLang="en-US" sz="105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1" name="타원 30"/>
            <p:cNvSpPr/>
            <p:nvPr/>
          </p:nvSpPr>
          <p:spPr>
            <a:xfrm>
              <a:off x="8226471" y="5445264"/>
              <a:ext cx="403825" cy="365537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sz="1050" i="1" dirty="0" smtClean="0">
                  <a:solidFill>
                    <a:srgbClr val="C00000"/>
                  </a:solidFill>
                  <a:latin typeface="맑은 고딕" pitchFamily="50" charset="-127"/>
                  <a:ea typeface="맑은 고딕" pitchFamily="50" charset="-127"/>
                </a:rPr>
                <a:t>× 20%</a:t>
              </a:r>
              <a:endParaRPr lang="ko-KR" altLang="en-US" sz="1050" i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cxnSp>
        <p:nvCxnSpPr>
          <p:cNvPr id="32" name="직선 화살표 연결선 31"/>
          <p:cNvCxnSpPr/>
          <p:nvPr/>
        </p:nvCxnSpPr>
        <p:spPr bwMode="auto">
          <a:xfrm flipH="1">
            <a:off x="929393" y="2086236"/>
            <a:ext cx="0" cy="4183961"/>
          </a:xfrm>
          <a:prstGeom prst="straightConnector1">
            <a:avLst/>
          </a:prstGeom>
          <a:solidFill>
            <a:schemeClr val="bg1"/>
          </a:solidFill>
          <a:ln w="381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oval" w="med" len="med"/>
            <a:tailEnd type="stealth" w="lg" len="lg"/>
          </a:ln>
          <a:effectLst/>
        </p:spPr>
      </p:cxnSp>
      <p:sp>
        <p:nvSpPr>
          <p:cNvPr id="33" name="직사각형 32"/>
          <p:cNvSpPr/>
          <p:nvPr/>
        </p:nvSpPr>
        <p:spPr>
          <a:xfrm>
            <a:off x="2181373" y="5081234"/>
            <a:ext cx="4233665" cy="24073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서면평가 점수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(80%), 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발표평가 점수</a:t>
            </a:r>
            <a:r>
              <a:rPr lang="en-US" altLang="ko-KR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(20%)</a:t>
            </a: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합산하여 순위 도출</a:t>
            </a:r>
            <a:endParaRPr lang="en-US" altLang="ko-KR" sz="1200" spc="-1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5" name="그룹 41"/>
          <p:cNvGrpSpPr/>
          <p:nvPr/>
        </p:nvGrpSpPr>
        <p:grpSpPr>
          <a:xfrm>
            <a:off x="468818" y="2149753"/>
            <a:ext cx="5946220" cy="2854250"/>
            <a:chOff x="488504" y="2486488"/>
            <a:chExt cx="5946220" cy="2687569"/>
          </a:xfrm>
        </p:grpSpPr>
        <p:sp>
          <p:nvSpPr>
            <p:cNvPr id="35" name="직사각형 34"/>
            <p:cNvSpPr/>
            <p:nvPr/>
          </p:nvSpPr>
          <p:spPr>
            <a:xfrm>
              <a:off x="2201492" y="4043101"/>
              <a:ext cx="4146275" cy="7389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서류평가 시 기 제출한 내용을 바탕으로 발표 진행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발표자 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운영 총괄 책임자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심사위원 평가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평가지표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(5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점 척도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에 근거한 정성평가</a:t>
              </a:r>
              <a:r>
                <a:rPr lang="en-US" altLang="ko-KR" b="0" spc="-100" dirty="0" smtClean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b="0" spc="-100" dirty="0" smtClean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최종 평가점수 </a:t>
              </a:r>
              <a:r>
                <a:rPr lang="en-US" altLang="ko-KR" b="0" spc="-100" dirty="0" smtClean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20% </a:t>
              </a:r>
              <a:r>
                <a:rPr lang="ko-KR" altLang="en-US" b="0" spc="-100" dirty="0" smtClean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비중</a:t>
              </a:r>
              <a:r>
                <a:rPr lang="en-US" altLang="ko-KR" b="0" spc="-100" dirty="0" smtClean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36" name="직사각형 35"/>
            <p:cNvSpPr/>
            <p:nvPr/>
          </p:nvSpPr>
          <p:spPr bwMode="auto">
            <a:xfrm>
              <a:off x="491854" y="2547271"/>
              <a:ext cx="921151" cy="139718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서면평가</a:t>
              </a:r>
              <a:r>
                <a:rPr lang="en-US" altLang="ko-KR" sz="12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12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(T)</a:t>
              </a:r>
              <a:endParaRPr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 bwMode="auto">
            <a:xfrm>
              <a:off x="488504" y="4063579"/>
              <a:ext cx="921151" cy="10484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발표평가</a:t>
              </a:r>
              <a:endParaRPr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 bwMode="auto">
            <a:xfrm>
              <a:off x="1511299" y="2546658"/>
              <a:ext cx="724825" cy="684925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클럽역량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 bwMode="auto">
            <a:xfrm>
              <a:off x="1511297" y="3290554"/>
              <a:ext cx="724825" cy="653903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경영계획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216698" y="2486488"/>
              <a:ext cx="3672406" cy="76797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공모에 지원한 운영주체의 현재 역량 및 자질 평가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심사위원 평가</a:t>
              </a:r>
              <a: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pc="-1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- 100% </a:t>
              </a:r>
              <a:r>
                <a:rPr lang="ko-KR" altLang="en-US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정량 평가</a:t>
              </a:r>
              <a:r>
                <a:rPr lang="en-US" altLang="ko-KR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최종평가점수의 </a:t>
              </a:r>
              <a:r>
                <a:rPr lang="en-US" altLang="ko-KR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50% </a:t>
              </a:r>
              <a:r>
                <a:rPr lang="ko-KR" altLang="en-US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비중</a:t>
              </a:r>
              <a:endParaRPr lang="en-US" altLang="ko-KR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2216697" y="3215927"/>
              <a:ext cx="4131070" cy="76797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스포츠클럽 경영계획의 구체성 및 현실가능성 평가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심사위원 평가</a:t>
              </a:r>
              <a: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평가지표에 근거한 정성평가</a:t>
              </a:r>
              <a:r>
                <a:rPr lang="en-US" altLang="ko-KR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최종평가점수의 </a:t>
              </a:r>
              <a:r>
                <a:rPr lang="en-US" altLang="ko-KR" spc="-100" dirty="0" smtClean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30</a:t>
              </a:r>
              <a:r>
                <a:rPr lang="en-US" altLang="ko-KR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% </a:t>
              </a:r>
              <a:r>
                <a:rPr lang="ko-KR" altLang="en-US" spc="-1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비중</a:t>
              </a:r>
              <a:endParaRPr lang="en-US" altLang="ko-KR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2" name="AutoShape 15"/>
            <p:cNvSpPr>
              <a:spLocks noChangeArrowheads="1"/>
            </p:cNvSpPr>
            <p:nvPr/>
          </p:nvSpPr>
          <p:spPr bwMode="gray">
            <a:xfrm>
              <a:off x="496393" y="2547271"/>
              <a:ext cx="144000" cy="1805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1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43" name="AutoShape 15"/>
            <p:cNvSpPr>
              <a:spLocks noChangeArrowheads="1"/>
            </p:cNvSpPr>
            <p:nvPr/>
          </p:nvSpPr>
          <p:spPr bwMode="gray">
            <a:xfrm>
              <a:off x="491238" y="4069370"/>
              <a:ext cx="144000" cy="1805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lIns="36000" anchor="ctr"/>
            <a:lstStyle/>
            <a:p>
              <a:pPr algn="ctr"/>
              <a:r>
                <a:rPr lang="en-US" altLang="ko-KR" sz="1200" i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abic Typesetting" pitchFamily="66" charset="-78"/>
                </a:rPr>
                <a:t>2</a:t>
              </a:r>
              <a:endParaRPr lang="ko-KR" altLang="en-US" sz="1200" i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abic Typesetting" pitchFamily="66" charset="-78"/>
              </a:endParaRPr>
            </a:p>
          </p:txBody>
        </p:sp>
        <p:sp>
          <p:nvSpPr>
            <p:cNvPr id="44" name="직사각형 43"/>
            <p:cNvSpPr/>
            <p:nvPr/>
          </p:nvSpPr>
          <p:spPr bwMode="auto">
            <a:xfrm>
              <a:off x="1511298" y="4080864"/>
              <a:ext cx="720571" cy="676271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사업계획</a:t>
              </a:r>
              <a: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발표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직사각형 44"/>
            <p:cNvSpPr/>
            <p:nvPr/>
          </p:nvSpPr>
          <p:spPr bwMode="auto">
            <a:xfrm>
              <a:off x="1513786" y="4811291"/>
              <a:ext cx="720571" cy="297744"/>
            </a:xfrm>
            <a:prstGeom prst="rect">
              <a:avLst/>
            </a:prstGeom>
            <a:solidFill>
              <a:schemeClr val="bg2"/>
            </a:solidFill>
            <a:ln w="9525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120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발표 시간</a:t>
              </a:r>
              <a:endPara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2200070" y="4817347"/>
              <a:ext cx="3747766" cy="26082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92075" indent="-92075"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Q/A 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포함 약 </a:t>
              </a:r>
              <a:r>
                <a:rPr lang="en-US" altLang="ko-KR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30</a:t>
              </a:r>
              <a:r>
                <a:rPr lang="ko-KR" altLang="en-US" sz="1200" b="0" spc="-1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분씩 운영</a:t>
              </a:r>
              <a:endParaRPr lang="en-US" altLang="ko-KR" sz="1200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7" name="직선 연결선 46"/>
            <p:cNvCxnSpPr/>
            <p:nvPr/>
          </p:nvCxnSpPr>
          <p:spPr bwMode="auto">
            <a:xfrm>
              <a:off x="491593" y="3997014"/>
              <a:ext cx="5943131" cy="0"/>
            </a:xfrm>
            <a:prstGeom prst="line">
              <a:avLst/>
            </a:prstGeom>
            <a:noFill/>
            <a:ln w="317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직선 연결선 47"/>
            <p:cNvCxnSpPr/>
            <p:nvPr/>
          </p:nvCxnSpPr>
          <p:spPr bwMode="auto">
            <a:xfrm>
              <a:off x="491593" y="5174057"/>
              <a:ext cx="5943131" cy="0"/>
            </a:xfrm>
            <a:prstGeom prst="line">
              <a:avLst/>
            </a:prstGeom>
            <a:noFill/>
            <a:ln w="317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9" name="직사각형 48"/>
          <p:cNvSpPr/>
          <p:nvPr/>
        </p:nvSpPr>
        <p:spPr bwMode="auto">
          <a:xfrm>
            <a:off x="468818" y="5065264"/>
            <a:ext cx="921151" cy="98976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최종선정</a:t>
            </a:r>
            <a:endParaRPr lang="en-US" altLang="ko-KR" sz="1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직사각형 49"/>
          <p:cNvSpPr/>
          <p:nvPr/>
        </p:nvSpPr>
        <p:spPr bwMode="auto">
          <a:xfrm>
            <a:off x="1494100" y="5411726"/>
            <a:ext cx="720571" cy="297744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현장 실사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180384" y="5352677"/>
            <a:ext cx="4121082" cy="4012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선정된 </a:t>
            </a:r>
            <a:r>
              <a:rPr lang="ko-KR" altLang="en-US" sz="1200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클럽을 대상으로 현장실사를 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실시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 서류의 내용과 일치하지 않은 클럽은 탈락 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조치</a:t>
            </a:r>
            <a:r>
              <a:rPr lang="en-US" altLang="ko-KR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200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차순위 지원 클럽 선정</a:t>
            </a:r>
            <a:endParaRPr lang="en-US" altLang="ko-KR" sz="1200" b="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직사각형 51"/>
          <p:cNvSpPr/>
          <p:nvPr/>
        </p:nvSpPr>
        <p:spPr bwMode="auto">
          <a:xfrm>
            <a:off x="1494100" y="5067761"/>
            <a:ext cx="720571" cy="297744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최종 점수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직사각형 52"/>
          <p:cNvSpPr/>
          <p:nvPr/>
        </p:nvSpPr>
        <p:spPr bwMode="auto">
          <a:xfrm>
            <a:off x="1494100" y="5751280"/>
            <a:ext cx="720571" cy="297744"/>
          </a:xfrm>
          <a:prstGeom prst="rect">
            <a:avLst/>
          </a:prstGeom>
          <a:solidFill>
            <a:schemeClr val="bg2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최종 선정</a:t>
            </a:r>
            <a:endParaRPr lang="ko-KR" altLang="en-US" sz="12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181373" y="5774789"/>
            <a:ext cx="4233665" cy="24073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최종 선정 및 선정 공고</a:t>
            </a:r>
            <a:endParaRPr lang="en-US" altLang="ko-KR" sz="1200" spc="-1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AutoShape 55"/>
          <p:cNvSpPr>
            <a:spLocks noChangeArrowheads="1"/>
          </p:cNvSpPr>
          <p:nvPr/>
        </p:nvSpPr>
        <p:spPr bwMode="auto">
          <a:xfrm>
            <a:off x="479729" y="1661983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서면평가</a:t>
            </a:r>
            <a:r>
              <a:rPr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(80%)</a:t>
            </a:r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와 발표평가</a:t>
            </a:r>
            <a:r>
              <a:rPr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(20%)</a:t>
            </a:r>
            <a:r>
              <a:rPr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 최종 점수 산정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63103" y="1354573"/>
            <a:ext cx="4226306" cy="221599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8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심사 프로세스</a:t>
            </a:r>
            <a:endParaRPr lang="ko-KR" altLang="en-US" sz="180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6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"/>
          <p:cNvGrpSpPr/>
          <p:nvPr/>
        </p:nvGrpSpPr>
        <p:grpSpPr>
          <a:xfrm>
            <a:off x="416497" y="2096852"/>
            <a:ext cx="3960440" cy="292641"/>
            <a:chOff x="790218" y="2229803"/>
            <a:chExt cx="4666838" cy="292641"/>
          </a:xfrm>
        </p:grpSpPr>
        <p:sp>
          <p:nvSpPr>
            <p:cNvPr id="7" name="TextBox 6"/>
            <p:cNvSpPr txBox="1"/>
            <p:nvPr/>
          </p:nvSpPr>
          <p:spPr>
            <a:xfrm>
              <a:off x="790218" y="2229803"/>
              <a:ext cx="4594830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ko-KR" altLang="en-US" sz="1300" spc="-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클럽역량 평가 주요 포인트</a:t>
              </a:r>
              <a:endParaRPr lang="en-US" altLang="ko-KR" sz="13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8" name="직선 연결선 7"/>
            <p:cNvCxnSpPr/>
            <p:nvPr/>
          </p:nvCxnSpPr>
          <p:spPr bwMode="auto">
            <a:xfrm>
              <a:off x="811648" y="2522444"/>
              <a:ext cx="4645408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" name="그룹 8"/>
          <p:cNvGrpSpPr/>
          <p:nvPr/>
        </p:nvGrpSpPr>
        <p:grpSpPr>
          <a:xfrm>
            <a:off x="1424608" y="2817304"/>
            <a:ext cx="171634" cy="3348000"/>
            <a:chOff x="5593800" y="2673199"/>
            <a:chExt cx="294738" cy="2825604"/>
          </a:xfrm>
        </p:grpSpPr>
        <p:cxnSp>
          <p:nvCxnSpPr>
            <p:cNvPr id="10" name="직선 연결선 9"/>
            <p:cNvCxnSpPr/>
            <p:nvPr/>
          </p:nvCxnSpPr>
          <p:spPr bwMode="auto">
            <a:xfrm>
              <a:off x="5729724" y="2673199"/>
              <a:ext cx="0" cy="2825604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직선 연결선 10"/>
            <p:cNvCxnSpPr/>
            <p:nvPr/>
          </p:nvCxnSpPr>
          <p:spPr bwMode="auto">
            <a:xfrm>
              <a:off x="5593800" y="2673199"/>
              <a:ext cx="288032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직선 연결선 11"/>
            <p:cNvCxnSpPr/>
            <p:nvPr/>
          </p:nvCxnSpPr>
          <p:spPr bwMode="auto">
            <a:xfrm>
              <a:off x="5593800" y="4210457"/>
              <a:ext cx="288032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직선 연결선 13"/>
            <p:cNvCxnSpPr/>
            <p:nvPr/>
          </p:nvCxnSpPr>
          <p:spPr bwMode="auto">
            <a:xfrm>
              <a:off x="5600506" y="5497955"/>
              <a:ext cx="288032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5" name="TextBox 14"/>
          <p:cNvSpPr txBox="1"/>
          <p:nvPr/>
        </p:nvSpPr>
        <p:spPr>
          <a:xfrm>
            <a:off x="1596151" y="3103957"/>
            <a:ext cx="2780785" cy="1152145"/>
          </a:xfrm>
          <a:prstGeom prst="rect">
            <a:avLst/>
          </a:prstGeom>
          <a:solidFill>
            <a:schemeClr val="bg1"/>
          </a:solidFill>
          <a:ln>
            <a:noFill/>
            <a:prstDash val="dash"/>
          </a:ln>
        </p:spPr>
        <p:txBody>
          <a:bodyPr wrap="square" rtlCol="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ko-KR" altLang="en-US" sz="1200" u="sng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시설확보 없이는 안정적 클럽 운영 불가</a:t>
            </a:r>
          </a:p>
          <a:p>
            <a:pPr>
              <a:spcAft>
                <a:spcPts val="600"/>
              </a:spcAft>
            </a:pP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▶시설의 운영권을 클럽이 확보하고 있어야만 안정적인 클럽 운영 가능</a:t>
            </a:r>
          </a:p>
          <a:p>
            <a:pPr>
              <a:spcAft>
                <a:spcPts val="600"/>
              </a:spcAft>
            </a:pP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▶스포츠클럽은 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일부 시간대가 아닌 주중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주말에 걸쳐 새벽부터 저녁 늦은 시간까지 회원이 체육활동을 즐길 수 있는 환경 제공 </a:t>
            </a:r>
            <a:r>
              <a:rPr lang="ko-KR" altLang="en-US" b="0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필요</a:t>
            </a:r>
            <a:endParaRPr lang="en-US" altLang="ko-KR" b="0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Aft>
                <a:spcPts val="600"/>
              </a:spcAft>
            </a:pPr>
            <a:r>
              <a:rPr lang="ko-KR" altLang="en-US" sz="1050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▶스포츠클럽은 종목시설 외에도 회원 커뮤니티 형성을 위한 클럽하우스 구비 필요</a:t>
            </a:r>
            <a:endParaRPr lang="en-US" altLang="ko-KR" sz="1050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416496" y="3176847"/>
            <a:ext cx="1074289" cy="100723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시설의 안정적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확보 중요</a:t>
            </a:r>
            <a:endParaRPr lang="ko-KR" altLang="en-US" sz="1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416496" y="4904157"/>
            <a:ext cx="1074289" cy="100723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지원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확보 중요</a:t>
            </a:r>
            <a:endParaRPr lang="ko-KR" altLang="en-US" sz="1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96151" y="4832132"/>
            <a:ext cx="2780785" cy="1152145"/>
          </a:xfrm>
          <a:prstGeom prst="rect">
            <a:avLst/>
          </a:prstGeom>
          <a:solidFill>
            <a:schemeClr val="bg1"/>
          </a:solidFill>
          <a:ln>
            <a:noFill/>
            <a:prstDash val="dash"/>
          </a:ln>
        </p:spPr>
        <p:txBody>
          <a:bodyPr wrap="square" rIns="72000" rtlCol="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ko-KR" altLang="en-US" sz="1200" u="sng" spc="-1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안정적 운영을 위한 지원 확보 중요</a:t>
            </a:r>
          </a:p>
          <a:p>
            <a:pPr>
              <a:spcAft>
                <a:spcPts val="600"/>
              </a:spcAft>
            </a:pP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▶클럽이 공공성을 지속적으로 유지하기 위해서는 </a:t>
            </a:r>
            <a:r>
              <a:rPr lang="ko-KR" altLang="en-US" b="0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지자체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지원 필요</a:t>
            </a:r>
          </a:p>
          <a:p>
            <a:pPr>
              <a:spcAft>
                <a:spcPts val="600"/>
              </a:spcAft>
            </a:pP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▶특히 시설을 안정적으로 운영해 나갈 수 있는 지원방안 필요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운영비 등</a:t>
            </a:r>
            <a:r>
              <a:rPr lang="en-US" altLang="ko-KR" b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en-US" altLang="ko-KR" sz="1050" b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" name="그룹 20"/>
          <p:cNvGrpSpPr/>
          <p:nvPr/>
        </p:nvGrpSpPr>
        <p:grpSpPr>
          <a:xfrm>
            <a:off x="4908630" y="2124194"/>
            <a:ext cx="4652883" cy="265299"/>
            <a:chOff x="790218" y="2257145"/>
            <a:chExt cx="4666838" cy="265299"/>
          </a:xfrm>
        </p:grpSpPr>
        <p:sp>
          <p:nvSpPr>
            <p:cNvPr id="22" name="TextBox 21"/>
            <p:cNvSpPr txBox="1"/>
            <p:nvPr/>
          </p:nvSpPr>
          <p:spPr>
            <a:xfrm>
              <a:off x="790218" y="2257145"/>
              <a:ext cx="4594830" cy="2523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>
                <a:lnSpc>
                  <a:spcPct val="80000"/>
                </a:lnSpc>
              </a:pPr>
              <a:r>
                <a:rPr lang="ko-KR" altLang="en-US" sz="13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클럽역량 평가항목 구성</a:t>
              </a:r>
              <a:endParaRPr lang="ko-KR" altLang="en-US" sz="13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3" name="직선 연결선 22"/>
            <p:cNvCxnSpPr/>
            <p:nvPr/>
          </p:nvCxnSpPr>
          <p:spPr bwMode="auto">
            <a:xfrm>
              <a:off x="811648" y="2522444"/>
              <a:ext cx="4645408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4" name="Freeform 4"/>
          <p:cNvSpPr>
            <a:spLocks/>
          </p:cNvSpPr>
          <p:nvPr/>
        </p:nvSpPr>
        <p:spPr bwMode="auto">
          <a:xfrm rot="5400000">
            <a:off x="3358691" y="4305982"/>
            <a:ext cx="2523921" cy="216023"/>
          </a:xfrm>
          <a:prstGeom prst="triangle">
            <a:avLst/>
          </a:prstGeom>
          <a:gradFill rotWithShape="1">
            <a:gsLst>
              <a:gs pos="0">
                <a:srgbClr val="FFFFFF">
                  <a:lumMod val="65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5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4908630" y="2960948"/>
            <a:ext cx="1268506" cy="176297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시설일반</a:t>
            </a:r>
          </a:p>
        </p:txBody>
      </p:sp>
      <p:sp>
        <p:nvSpPr>
          <p:cNvPr id="28" name="직사각형 27"/>
          <p:cNvSpPr/>
          <p:nvPr/>
        </p:nvSpPr>
        <p:spPr bwMode="auto">
          <a:xfrm>
            <a:off x="4908630" y="5037650"/>
            <a:ext cx="1268506" cy="82492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운영지원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177135" y="3014662"/>
            <a:ext cx="3600401" cy="8463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b="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어떤 시설을 거점시설로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확보하고 있으며 어떤 수준으로 확보하고 있는가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en-US" altLang="ko-KR" b="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주중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주말 모두 클럽이 자유롭게 사용할 수 있는 시설인가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92075" indent="-92075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클럽하우스 구축은 가능한가</a:t>
            </a:r>
            <a:r>
              <a:rPr lang="en-US" altLang="ko-KR" b="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en-US" altLang="ko-KR" b="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177135" y="3897052"/>
            <a:ext cx="3384377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08000" indent="-108000">
              <a:buFont typeface="Wingdings" pitchFamily="2" charset="2"/>
              <a:buChar char="§"/>
            </a:pP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거점시설을 포함해 얼마나 다양한 체육시설을 확보하고 있는가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 marL="108000" indent="-108000">
              <a:buFont typeface="Wingdings" pitchFamily="2" charset="2"/>
              <a:buChar char="§"/>
            </a:pP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해당 시설을 어떤 수준을 확보하고 있는가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?</a:t>
            </a:r>
            <a:b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위탁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임대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무료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177135" y="5045734"/>
            <a:ext cx="3384377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08000" indent="-108000">
              <a:buFont typeface="Wingdings" pitchFamily="2" charset="2"/>
              <a:buChar char="§"/>
            </a:pPr>
            <a:r>
              <a:rPr lang="ko-KR" altLang="en-US" b="0" dirty="0" err="1" smtClean="0">
                <a:latin typeface="맑은 고딕" pitchFamily="50" charset="-127"/>
                <a:ea typeface="맑은 고딕" pitchFamily="50" charset="-127"/>
              </a:rPr>
              <a:t>지자체는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 시설제공 외에 추가적으로 어떤 지원을 계획하고 있는가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 marL="108000" indent="-108000">
              <a:buFont typeface="Wingdings" pitchFamily="2" charset="2"/>
              <a:buChar char="§"/>
            </a:pP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외부기관과 연계 사업이 계획되어 있는가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?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어떤 수준으로 계획되어 있는가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?(MOU,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구두약속 등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8950" y="1645059"/>
            <a:ext cx="90725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클럽역량 평가 주요 포인트를 고려하여 클럽역량 </a:t>
            </a:r>
            <a:r>
              <a:rPr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평가항목 구성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1256" y="1371197"/>
            <a:ext cx="4226306" cy="221599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80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심사 및 평가 주안점</a:t>
            </a:r>
            <a:endParaRPr lang="ko-KR" altLang="en-US" sz="180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1" name="그룹 76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019727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지원방안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" name="그룹 22"/>
          <p:cNvGrpSpPr/>
          <p:nvPr/>
        </p:nvGrpSpPr>
        <p:grpSpPr>
          <a:xfrm>
            <a:off x="1915009" y="1774952"/>
            <a:ext cx="2392252" cy="193990"/>
            <a:chOff x="491256" y="2442331"/>
            <a:chExt cx="4303875" cy="194581"/>
          </a:xfrm>
        </p:grpSpPr>
        <p:cxnSp>
          <p:nvCxnSpPr>
            <p:cNvPr id="24" name="직선 연결선 23"/>
            <p:cNvCxnSpPr/>
            <p:nvPr/>
          </p:nvCxnSpPr>
          <p:spPr bwMode="auto">
            <a:xfrm>
              <a:off x="491256" y="2636912"/>
              <a:ext cx="4303875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5" name="TextBox 24"/>
            <p:cNvSpPr txBox="1"/>
            <p:nvPr/>
          </p:nvSpPr>
          <p:spPr>
            <a:xfrm>
              <a:off x="510668" y="2442331"/>
              <a:ext cx="4284461" cy="160532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1300" spc="-12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지원 내용</a:t>
              </a:r>
              <a:endParaRPr lang="ko-KR" altLang="en-US" sz="1300" spc="-12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7" name="그룹 25"/>
          <p:cNvGrpSpPr/>
          <p:nvPr/>
        </p:nvGrpSpPr>
        <p:grpSpPr>
          <a:xfrm>
            <a:off x="4631490" y="1774952"/>
            <a:ext cx="4569660" cy="193990"/>
            <a:chOff x="288260" y="2442331"/>
            <a:chExt cx="4697901" cy="194581"/>
          </a:xfrm>
        </p:grpSpPr>
        <p:cxnSp>
          <p:nvCxnSpPr>
            <p:cNvPr id="27" name="직선 연결선 26"/>
            <p:cNvCxnSpPr/>
            <p:nvPr/>
          </p:nvCxnSpPr>
          <p:spPr bwMode="auto">
            <a:xfrm>
              <a:off x="491256" y="2636912"/>
              <a:ext cx="4303875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8" name="TextBox 27"/>
            <p:cNvSpPr txBox="1"/>
            <p:nvPr/>
          </p:nvSpPr>
          <p:spPr>
            <a:xfrm>
              <a:off x="288260" y="2442331"/>
              <a:ext cx="4697901" cy="160532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1300" spc="-12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주의 사항</a:t>
              </a:r>
              <a:endParaRPr lang="ko-KR" altLang="en-US" sz="1300" spc="-12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9" name="Line 3"/>
          <p:cNvSpPr>
            <a:spLocks noChangeShapeType="1"/>
          </p:cNvSpPr>
          <p:nvPr/>
        </p:nvSpPr>
        <p:spPr bwMode="auto">
          <a:xfrm flipV="1">
            <a:off x="1192741" y="2514656"/>
            <a:ext cx="817200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 type="oval" w="med" len="med"/>
            <a:tailEnd type="stealth" w="lg" len="lg"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Rectangle 14"/>
          <p:cNvSpPr>
            <a:spLocks noChangeArrowheads="1"/>
          </p:cNvSpPr>
          <p:nvPr/>
        </p:nvSpPr>
        <p:spPr bwMode="auto">
          <a:xfrm>
            <a:off x="1787487" y="2057861"/>
            <a:ext cx="2641381" cy="923672"/>
          </a:xfrm>
          <a:prstGeom prst="chevron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중소도시 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년간 지원</a:t>
            </a:r>
            <a:endParaRPr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우수클럽 선정 시 인센티브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현금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endParaRPr lang="ko-KR" altLang="en-US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4629274" y="2057861"/>
            <a:ext cx="4386061" cy="923672"/>
          </a:xfrm>
          <a:prstGeom prst="chevron">
            <a:avLst>
              <a:gd name="adj" fmla="val 0"/>
            </a:avLst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클럽은 매년 평가를 통해 차년도 지속 지원 여부 결정</a:t>
            </a: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평가 </a:t>
            </a:r>
            <a:r>
              <a:rPr lang="ko-KR" altLang="en-US" sz="12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기준 미 충족 시 스포츠클럽 사업 지원 중단</a:t>
            </a:r>
            <a:r>
              <a:rPr lang="en-US" altLang="ko-KR" sz="12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지원 중단의 귀책사유가 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클럽에 있는 </a:t>
            </a:r>
            <a:r>
              <a:rPr lang="ko-KR" altLang="en-US" sz="12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경우 지원금 전액 환수</a:t>
            </a:r>
            <a:r>
              <a:rPr lang="en-US" altLang="ko-KR" sz="1200" kern="0" spc="-10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32" name="Line 3"/>
          <p:cNvSpPr>
            <a:spLocks noChangeShapeType="1"/>
          </p:cNvSpPr>
          <p:nvPr/>
        </p:nvSpPr>
        <p:spPr bwMode="auto">
          <a:xfrm flipV="1">
            <a:off x="1192741" y="3590324"/>
            <a:ext cx="817200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 type="oval" w="med" len="med"/>
            <a:tailEnd type="stealth" w="lg" len="lg"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Rectangle 14"/>
          <p:cNvSpPr>
            <a:spLocks noChangeArrowheads="1"/>
          </p:cNvSpPr>
          <p:nvPr/>
        </p:nvSpPr>
        <p:spPr bwMode="auto">
          <a:xfrm>
            <a:off x="1787487" y="3133529"/>
            <a:ext cx="2641381" cy="923672"/>
          </a:xfrm>
          <a:prstGeom prst="chevron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 이상 사무국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지도자 대상 스포츠클럽 전문교육 제공</a:t>
            </a:r>
            <a:endParaRPr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 전국스포츠클럽교류대회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참가 기회 부여</a:t>
            </a:r>
            <a:endParaRPr lang="ko-KR" altLang="en-US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4629274" y="3133529"/>
            <a:ext cx="4386061" cy="923672"/>
          </a:xfrm>
          <a:prstGeom prst="chevron">
            <a:avLst>
              <a:gd name="adj" fmla="val 0"/>
            </a:avLst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본 교육 및 교류대회 참여는 스포츠클럽의 권리이자 의무로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참여 필수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평가 시 반영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200" kern="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Line 3"/>
          <p:cNvSpPr>
            <a:spLocks noChangeShapeType="1"/>
          </p:cNvSpPr>
          <p:nvPr/>
        </p:nvSpPr>
        <p:spPr bwMode="auto">
          <a:xfrm flipV="1">
            <a:off x="1192741" y="4665993"/>
            <a:ext cx="817200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 type="oval" w="med" len="med"/>
            <a:tailEnd type="stealth" w="lg" len="lg"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14"/>
          <p:cNvSpPr>
            <a:spLocks noChangeArrowheads="1"/>
          </p:cNvSpPr>
          <p:nvPr/>
        </p:nvSpPr>
        <p:spPr bwMode="auto">
          <a:xfrm>
            <a:off x="1787487" y="4209199"/>
            <a:ext cx="2641381" cy="923672"/>
          </a:xfrm>
          <a:prstGeom prst="chevron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신나는주말생활체육학교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사업 확보 가능</a:t>
            </a:r>
            <a:endParaRPr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정부 체육 공모사업 참가 가능</a:t>
            </a:r>
            <a:endParaRPr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스포츠과학센터 이용 가능</a:t>
            </a:r>
            <a:endParaRPr lang="ko-KR" altLang="en-US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Rectangle 14"/>
          <p:cNvSpPr>
            <a:spLocks noChangeArrowheads="1"/>
          </p:cNvSpPr>
          <p:nvPr/>
        </p:nvSpPr>
        <p:spPr bwMode="auto">
          <a:xfrm>
            <a:off x="4629274" y="4209199"/>
            <a:ext cx="4386061" cy="923672"/>
          </a:xfrm>
          <a:prstGeom prst="chevron">
            <a:avLst>
              <a:gd name="adj" fmla="val 0"/>
            </a:avLst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신나는주말생활체육학교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spc="-100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학교밖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프로그램 클럽 운영 가능</a:t>
            </a:r>
            <a:endParaRPr lang="en-US" altLang="ko-KR" sz="1200" kern="0" spc="-100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국민체력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100, 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생활체육 공모사업 등 참여 가능</a:t>
            </a:r>
            <a:endParaRPr lang="en-US" altLang="ko-KR" sz="1200" kern="0" spc="-100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스포츠클럽 </a:t>
            </a:r>
            <a:r>
              <a:rPr lang="ko-KR" altLang="en-US" sz="1200" kern="0" spc="-100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선수반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회원의 경우 지역 스포츠과학센터 이용 가능</a:t>
            </a:r>
            <a:endParaRPr lang="ko-KR" altLang="en-US" sz="1200" kern="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모서리가 둥근 직사각형 37"/>
          <p:cNvSpPr/>
          <p:nvPr/>
        </p:nvSpPr>
        <p:spPr bwMode="auto">
          <a:xfrm>
            <a:off x="642601" y="2057860"/>
            <a:ext cx="935231" cy="923672"/>
          </a:xfrm>
          <a:prstGeom prst="roundRect">
            <a:avLst>
              <a:gd name="adj" fmla="val 11716"/>
            </a:avLst>
          </a:prstGeom>
          <a:solidFill>
            <a:srgbClr val="FFFFFF">
              <a:lumMod val="85000"/>
            </a:srgbClr>
          </a:solidFill>
          <a:ln w="2857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36000" rIns="91440" bIns="36000" numCol="1" rtlCol="0" anchor="ctr" anchorCtr="0" compatLnSpc="1">
            <a:prstTxWarp prst="textNoShape">
              <a:avLst/>
            </a:prstTxWarp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운영비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43479" y="3128514"/>
            <a:ext cx="934353" cy="923620"/>
          </a:xfrm>
          <a:prstGeom prst="roundRect">
            <a:avLst>
              <a:gd name="adj" fmla="val 11716"/>
            </a:avLst>
          </a:prstGeom>
          <a:solidFill>
            <a:srgbClr val="FFFFFF">
              <a:lumMod val="85000"/>
            </a:srgbClr>
          </a:solidFill>
          <a:ln w="2857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36000" rIns="91440" bIns="36000" numCol="1" rtlCol="0" anchor="ctr" anchorCtr="0" compatLnSpc="1">
            <a:prstTxWarp prst="textNoShape">
              <a:avLst/>
            </a:prstTxWarp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교육 및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대회참여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endParaRPr kumimoji="0" lang="ko-KR" altLang="en-US" sz="1400" kern="0" spc="-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 bwMode="auto">
          <a:xfrm>
            <a:off x="643479" y="4199115"/>
            <a:ext cx="934353" cy="923620"/>
          </a:xfrm>
          <a:prstGeom prst="roundRect">
            <a:avLst>
              <a:gd name="adj" fmla="val 11716"/>
            </a:avLst>
          </a:prstGeom>
          <a:solidFill>
            <a:srgbClr val="FFFFFF">
              <a:lumMod val="85000"/>
            </a:srgbClr>
          </a:solidFill>
          <a:ln w="2857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36000" rIns="91440" bIns="36000" numCol="1" rtlCol="0" anchor="ctr" anchorCtr="0" compatLnSpc="1">
            <a:prstTxWarp prst="textNoShape">
              <a:avLst/>
            </a:prstTxWarp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사업참여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기회 제공</a:t>
            </a:r>
            <a:endParaRPr kumimoji="0" lang="ko-KR" altLang="en-US" sz="1400" kern="0" spc="-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AutoShape 41"/>
          <p:cNvSpPr>
            <a:spLocks noChangeArrowheads="1"/>
          </p:cNvSpPr>
          <p:nvPr/>
        </p:nvSpPr>
        <p:spPr bwMode="auto">
          <a:xfrm>
            <a:off x="460967" y="1664804"/>
            <a:ext cx="8992596" cy="4570171"/>
          </a:xfrm>
          <a:prstGeom prst="roundRect">
            <a:avLst>
              <a:gd name="adj" fmla="val 0"/>
            </a:avLst>
          </a:prstGeom>
          <a:noFill/>
          <a:ln w="3175" algn="ctr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88900" indent="-8890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lang="en-US" altLang="ko-KR" sz="1000" b="0" dirty="0" smtClean="0">
              <a:solidFill>
                <a:srgbClr val="404040"/>
              </a:solidFill>
              <a:latin typeface="Rix고딕 L" panose="02020603020101020101" pitchFamily="18" charset="-127"/>
              <a:ea typeface="Rix고딕 L" panose="0202060302010102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488504" y="1169215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스포츠클럽에 선정될 경우 다음과 같은 지원 및 혜택을 받을 수 있음</a:t>
            </a:r>
            <a:r>
              <a:rPr lang="en-US" altLang="ko-KR" sz="14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" name="Line 3"/>
          <p:cNvSpPr>
            <a:spLocks noChangeShapeType="1"/>
          </p:cNvSpPr>
          <p:nvPr/>
        </p:nvSpPr>
        <p:spPr bwMode="auto">
          <a:xfrm flipV="1">
            <a:off x="1191863" y="5713117"/>
            <a:ext cx="817200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 type="oval" w="med" len="med"/>
            <a:tailEnd type="stealth" w="lg" len="lg"/>
          </a:ln>
        </p:spPr>
        <p:txBody>
          <a:bodyPr wrap="none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kern="0" spc="-10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" name="Rectangle 14"/>
          <p:cNvSpPr>
            <a:spLocks noChangeArrowheads="1"/>
          </p:cNvSpPr>
          <p:nvPr/>
        </p:nvSpPr>
        <p:spPr bwMode="auto">
          <a:xfrm>
            <a:off x="1786609" y="5256323"/>
            <a:ext cx="2641381" cy="923672"/>
          </a:xfrm>
          <a:prstGeom prst="chevron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신규클럽 대상 법인설립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운영계획 수립 등에 컨설팅 제공</a:t>
            </a:r>
            <a:endParaRPr lang="en-US" altLang="ko-KR" sz="1200" kern="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우수 클럽과 </a:t>
            </a:r>
            <a:r>
              <a:rPr lang="ko-KR" altLang="en-US" sz="12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멘토</a:t>
            </a:r>
            <a:r>
              <a:rPr lang="en-US" altLang="ko-KR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kern="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멘티</a:t>
            </a:r>
            <a:r>
              <a:rPr lang="ko-KR" altLang="en-US" sz="12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체결</a:t>
            </a:r>
            <a:endParaRPr lang="ko-KR" altLang="en-US" sz="1200" kern="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3" name="Rectangle 14"/>
          <p:cNvSpPr>
            <a:spLocks noChangeArrowheads="1"/>
          </p:cNvSpPr>
          <p:nvPr/>
        </p:nvSpPr>
        <p:spPr bwMode="auto">
          <a:xfrm>
            <a:off x="4628396" y="5256323"/>
            <a:ext cx="4386061" cy="923672"/>
          </a:xfrm>
          <a:prstGeom prst="chevron">
            <a:avLst>
              <a:gd name="adj" fmla="val 0"/>
            </a:avLst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경영컨설팅은 연 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회 진행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스포츠클럽전문가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법무사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세무사 등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7800" indent="-177800" latinLnBrk="0">
              <a:buFont typeface="Wingdings" panose="05000000000000000000" pitchFamily="2" charset="2"/>
              <a:buChar char="ü"/>
            </a:pPr>
            <a:r>
              <a:rPr lang="ko-KR" altLang="en-US" sz="1200" kern="0" spc="-100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멘토클럽은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spc="-100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멘티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클럽이 신청하고 </a:t>
            </a:r>
            <a:r>
              <a:rPr lang="ko-KR" altLang="en-US" sz="1200" kern="0" spc="-100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멘토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클럽이 수락하는 경우 체결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활동 횟수에 대한 제한 없음</a:t>
            </a:r>
            <a:r>
              <a:rPr lang="en-US" altLang="ko-KR" sz="1200" kern="0" spc="-100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kern="0" spc="-1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4" name="모서리가 둥근 직사각형 63"/>
          <p:cNvSpPr/>
          <p:nvPr/>
        </p:nvSpPr>
        <p:spPr bwMode="auto">
          <a:xfrm>
            <a:off x="642601" y="5246239"/>
            <a:ext cx="934353" cy="923620"/>
          </a:xfrm>
          <a:prstGeom prst="roundRect">
            <a:avLst>
              <a:gd name="adj" fmla="val 11716"/>
            </a:avLst>
          </a:prstGeom>
          <a:solidFill>
            <a:srgbClr val="FFFFFF">
              <a:lumMod val="85000"/>
            </a:srgbClr>
          </a:solidFill>
          <a:ln w="2857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36000" rIns="91440" bIns="36000" numCol="1" rtlCol="0" anchor="ctr" anchorCtr="0" compatLnSpc="1">
            <a:prstTxWarp prst="textNoShape">
              <a:avLst/>
            </a:prstTxWarp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kern="0" spc="-1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멘토링</a:t>
            </a: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경영</a:t>
            </a:r>
            <a: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ko-KR" altLang="en-US" sz="1400" kern="0" spc="-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컨설팅</a:t>
            </a:r>
            <a:endParaRPr kumimoji="0" lang="ko-KR" altLang="en-US" sz="1400" kern="0" spc="-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921069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지원방안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41" name="직사각형 40"/>
          <p:cNvSpPr/>
          <p:nvPr/>
        </p:nvSpPr>
        <p:spPr bwMode="auto">
          <a:xfrm>
            <a:off x="488206" y="1268413"/>
            <a:ext cx="8928844" cy="5005387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ko-KR" altLang="en-US" sz="160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AutoShape 55"/>
          <p:cNvSpPr>
            <a:spLocks noChangeArrowheads="1"/>
          </p:cNvSpPr>
          <p:nvPr/>
        </p:nvSpPr>
        <p:spPr bwMode="auto">
          <a:xfrm>
            <a:off x="508328" y="1332301"/>
            <a:ext cx="8909168" cy="5344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 anchor="t"/>
          <a:lstStyle/>
          <a:p>
            <a:pPr algn="ctr"/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스포츠클럽의 </a:t>
            </a:r>
            <a:r>
              <a:rPr lang="ko-KR" altLang="en-US" sz="1400" spc="-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평가는 </a:t>
            </a: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400" spc="-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대한체육회 및 시도체육회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spc="-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 구성되며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본 평가결과를 바탕으로 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등급 부여 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 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2019</a:t>
            </a: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선정된 스포츠클럽은 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2019</a:t>
            </a:r>
            <a:r>
              <a:rPr lang="ko-KR" altLang="en-US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하반기부터 평가 진행</a:t>
            </a:r>
            <a:r>
              <a:rPr lang="en-US" altLang="ko-KR" sz="140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5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" name="그룹 42"/>
          <p:cNvGrpSpPr/>
          <p:nvPr/>
        </p:nvGrpSpPr>
        <p:grpSpPr>
          <a:xfrm>
            <a:off x="5061012" y="1933766"/>
            <a:ext cx="4280714" cy="276999"/>
            <a:chOff x="2581591" y="2708920"/>
            <a:chExt cx="3405600" cy="276999"/>
          </a:xfrm>
        </p:grpSpPr>
        <p:cxnSp>
          <p:nvCxnSpPr>
            <p:cNvPr id="44" name="직선 연결선 43"/>
            <p:cNvCxnSpPr/>
            <p:nvPr/>
          </p:nvCxnSpPr>
          <p:spPr bwMode="auto">
            <a:xfrm>
              <a:off x="2581591" y="2980360"/>
              <a:ext cx="3405600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TextBox 44"/>
            <p:cNvSpPr txBox="1"/>
            <p:nvPr/>
          </p:nvSpPr>
          <p:spPr>
            <a:xfrm>
              <a:off x="3012646" y="2708920"/>
              <a:ext cx="253678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ctr">
                <a:defRPr sz="1200" b="0" i="1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</a:lstStyle>
            <a:p>
              <a:r>
                <a:rPr lang="ko-KR" altLang="en-US" dirty="0">
                  <a:solidFill>
                    <a:prstClr val="black"/>
                  </a:solidFill>
                </a:rPr>
                <a:t>평가지표 구성 및 활용</a:t>
              </a:r>
            </a:p>
          </p:txBody>
        </p:sp>
      </p:grpSp>
      <p:graphicFrame>
        <p:nvGraphicFramePr>
          <p:cNvPr id="46" name="표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5374965"/>
              </p:ext>
            </p:extLst>
          </p:nvPr>
        </p:nvGraphicFramePr>
        <p:xfrm>
          <a:off x="5265672" y="2334353"/>
          <a:ext cx="3900552" cy="3703720"/>
        </p:xfrm>
        <a:graphic>
          <a:graphicData uri="http://schemas.openxmlformats.org/drawingml/2006/table">
            <a:tbl>
              <a:tblPr/>
              <a:tblGrid>
                <a:gridCol w="728707"/>
                <a:gridCol w="1073548"/>
                <a:gridCol w="524574"/>
                <a:gridCol w="524574"/>
                <a:gridCol w="1049149"/>
              </a:tblGrid>
              <a:tr h="1620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구분(점수</a:t>
                      </a: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항목</a:t>
                      </a: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지표</a:t>
                      </a: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배점</a:t>
                      </a: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평가 시기</a:t>
                      </a: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</a:tr>
              <a:tr h="155974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운영투명성</a:t>
                      </a: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(25)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운영진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kumimoji="1" lang="en-US" altLang="ko-KR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9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사업자의무이행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kumimoji="1" lang="en-US" altLang="ko-KR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9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기금관리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kumimoji="1" lang="en-US" altLang="ko-KR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9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지도자관리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kumimoji="1" lang="en-US" altLang="ko-KR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기획</a:t>
                      </a: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(25)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클럽체계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kumimoji="1" lang="en-US" altLang="ko-KR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시설확보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운영진확보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종목기획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회원지원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외부연계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</a:t>
                      </a:r>
                      <a:r>
                        <a:rPr kumimoji="1" lang="en-US" altLang="ko-KR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(25)</a:t>
                      </a:r>
                      <a:endParaRPr kumimoji="1" lang="ko-KR" altLang="en-US" sz="10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시설운영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종목운영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회원참여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운영효율성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운영관리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홍보활동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성과</a:t>
                      </a:r>
                      <a:r>
                        <a:rPr kumimoji="1" lang="en-US" altLang="ko-KR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(25)</a:t>
                      </a:r>
                      <a:endParaRPr kumimoji="1" lang="ko-KR" altLang="en-US" sz="10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생활체육확산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엘리트배출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자립수준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회원만족도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정성평가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9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총계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6969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  <a:r>
                        <a:rPr kumimoji="1" lang="ko-KR" altLang="en-US" sz="10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점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" name="직사각형 46"/>
          <p:cNvSpPr/>
          <p:nvPr/>
        </p:nvSpPr>
        <p:spPr bwMode="auto">
          <a:xfrm>
            <a:off x="599772" y="2010284"/>
            <a:ext cx="1077136" cy="45865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평가 목적</a:t>
            </a:r>
          </a:p>
        </p:txBody>
      </p:sp>
      <p:sp>
        <p:nvSpPr>
          <p:cNvPr id="48" name="직사각형 47"/>
          <p:cNvSpPr/>
          <p:nvPr/>
        </p:nvSpPr>
        <p:spPr bwMode="auto">
          <a:xfrm>
            <a:off x="599772" y="2653846"/>
            <a:ext cx="1077136" cy="3383905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/>
            <a:r>
              <a:rPr lang="ko-KR" altLang="en-US" sz="1300" kern="0" spc="-5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평가 방식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719417" y="2005774"/>
            <a:ext cx="3365733" cy="4631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스포츠클럽의 경영 전반에 대한 평가를</a:t>
            </a:r>
            <a: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spc="-1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바탕으로 개선점 과제 도출 및 차년도 사업 반</a:t>
            </a:r>
            <a:r>
              <a:rPr lang="ko-KR" altLang="en-US" sz="12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</a:t>
            </a:r>
            <a:endParaRPr lang="en-US" altLang="ko-KR" sz="1200" spc="-1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" name="그룹 49"/>
          <p:cNvGrpSpPr/>
          <p:nvPr/>
        </p:nvGrpSpPr>
        <p:grpSpPr>
          <a:xfrm>
            <a:off x="8337376" y="2517135"/>
            <a:ext cx="184666" cy="2573949"/>
            <a:chOff x="8252397" y="3645024"/>
            <a:chExt cx="184666" cy="1800200"/>
          </a:xfrm>
        </p:grpSpPr>
        <p:cxnSp>
          <p:nvCxnSpPr>
            <p:cNvPr id="51" name="직선 화살표 연결선 50"/>
            <p:cNvCxnSpPr/>
            <p:nvPr/>
          </p:nvCxnSpPr>
          <p:spPr bwMode="auto">
            <a:xfrm>
              <a:off x="8337376" y="3645024"/>
              <a:ext cx="0" cy="1800200"/>
            </a:xfrm>
            <a:prstGeom prst="straightConnector1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triangle" w="med" len="med"/>
            </a:ln>
            <a:effectLst/>
          </p:spPr>
        </p:cxnSp>
        <p:sp>
          <p:nvSpPr>
            <p:cNvPr id="52" name="TextBox 51"/>
            <p:cNvSpPr txBox="1"/>
            <p:nvPr/>
          </p:nvSpPr>
          <p:spPr>
            <a:xfrm>
              <a:off x="8252397" y="4013512"/>
              <a:ext cx="184666" cy="97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vert="eaVert" wrap="square" lIns="0" tIns="0" rIns="0" bIns="0" rtlCol="0" anchor="ctr">
              <a:spAutoFit/>
            </a:bodyPr>
            <a:lstStyle/>
            <a:p>
              <a:pPr algn="ctr"/>
              <a:r>
                <a:rPr lang="ko-KR" altLang="en-US" sz="12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상반기 평가</a:t>
              </a:r>
            </a:p>
          </p:txBody>
        </p:sp>
      </p:grpSp>
      <p:grpSp>
        <p:nvGrpSpPr>
          <p:cNvPr id="8" name="그룹 52"/>
          <p:cNvGrpSpPr/>
          <p:nvPr/>
        </p:nvGrpSpPr>
        <p:grpSpPr>
          <a:xfrm>
            <a:off x="8824498" y="4113534"/>
            <a:ext cx="184666" cy="1789139"/>
            <a:chOff x="8252397" y="3645024"/>
            <a:chExt cx="184666" cy="1800200"/>
          </a:xfrm>
        </p:grpSpPr>
        <p:cxnSp>
          <p:nvCxnSpPr>
            <p:cNvPr id="54" name="직선 화살표 연결선 53"/>
            <p:cNvCxnSpPr/>
            <p:nvPr/>
          </p:nvCxnSpPr>
          <p:spPr bwMode="auto">
            <a:xfrm>
              <a:off x="8337376" y="3645024"/>
              <a:ext cx="0" cy="1800200"/>
            </a:xfrm>
            <a:prstGeom prst="straightConnector1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triangle" w="med" len="med"/>
            </a:ln>
            <a:effectLst/>
          </p:spPr>
        </p:cxnSp>
        <p:sp>
          <p:nvSpPr>
            <p:cNvPr id="55" name="TextBox 54"/>
            <p:cNvSpPr txBox="1"/>
            <p:nvPr/>
          </p:nvSpPr>
          <p:spPr>
            <a:xfrm>
              <a:off x="8252397" y="4037003"/>
              <a:ext cx="184666" cy="105663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vert="eaVert" wrap="square" lIns="0" tIns="0" rIns="0" bIns="0" rtlCol="0" anchor="ctr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하</a:t>
              </a:r>
              <a:r>
                <a:rPr lang="ko-KR" altLang="en-US" sz="12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반기 평가</a:t>
              </a:r>
            </a:p>
          </p:txBody>
        </p:sp>
      </p:grp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0070028"/>
              </p:ext>
            </p:extLst>
          </p:nvPr>
        </p:nvGraphicFramePr>
        <p:xfrm>
          <a:off x="1793465" y="3013886"/>
          <a:ext cx="3198795" cy="1786584"/>
        </p:xfrm>
        <a:graphic>
          <a:graphicData uri="http://schemas.openxmlformats.org/drawingml/2006/table">
            <a:tbl>
              <a:tblPr/>
              <a:tblGrid>
                <a:gridCol w="576064"/>
                <a:gridCol w="2622731"/>
              </a:tblGrid>
              <a:tr h="4466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투명성</a:t>
                      </a:r>
                      <a:r>
                        <a:rPr kumimoji="1" lang="en-US" altLang="ko-KR" sz="11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(25)</a:t>
                      </a:r>
                      <a:endParaRPr kumimoji="1" lang="ko-KR" altLang="en-US" sz="11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비영리법인이며 정부지원을 받는 기관으로서 적합하고 투명한 운영이 이루어지고 있는가</a:t>
                      </a: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  <a:endParaRPr kumimoji="1" lang="ko-KR" altLang="en-US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6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기획</a:t>
                      </a:r>
                      <a:r>
                        <a:rPr kumimoji="1" lang="en-US" altLang="ko-KR" sz="11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(25)</a:t>
                      </a:r>
                      <a:endParaRPr kumimoji="1" lang="ko-KR" altLang="en-US" sz="1100" b="1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클럽의 목적과 세부 목표에 맞게 사업이 계획되고 내외부 요소들이 적절하게 투입되었는가</a:t>
                      </a: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  <a:endParaRPr kumimoji="1" lang="ko-KR" altLang="en-US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6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</a:t>
                      </a:r>
                      <a:r>
                        <a:rPr kumimoji="1" lang="en-US" altLang="ko-KR" sz="11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(25)</a:t>
                      </a: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 운영이 효율적으로 이루어지고 있는가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?</a:t>
                      </a:r>
                      <a:b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종목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회원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관리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홍보 측면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000" b="0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6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성과</a:t>
                      </a:r>
                      <a:r>
                        <a:rPr kumimoji="1" lang="en-US" altLang="ko-KR" sz="11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(25)</a:t>
                      </a:r>
                      <a:endParaRPr kumimoji="1" lang="ko-KR" altLang="en-US" sz="11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클럽 활동의 결과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 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스포츠클럽으로서 정책적 목표를 달성하고 있는가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?</a:t>
                      </a:r>
                      <a:endParaRPr kumimoji="1" lang="ko-KR" altLang="en-US" sz="1000" b="0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1719417" y="2653846"/>
            <a:ext cx="32819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ko-KR" altLang="en-US" sz="1200" spc="-15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체계 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투명성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기획 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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운영 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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성과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 4PART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평가</a:t>
            </a:r>
            <a:endParaRPr lang="en-US" altLang="ko-KR" sz="1200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itchFamily="2" charset="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719417" y="4814086"/>
            <a:ext cx="32819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평가 시기 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상반기 잠정평가</a:t>
            </a:r>
            <a:r>
              <a:rPr lang="en-US" altLang="ko-KR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하반기 총괄 평가</a:t>
            </a:r>
            <a:endParaRPr lang="en-US" altLang="ko-KR" sz="1200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1" name="표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63196059"/>
              </p:ext>
            </p:extLst>
          </p:nvPr>
        </p:nvGraphicFramePr>
        <p:xfrm>
          <a:off x="1810399" y="5091085"/>
          <a:ext cx="3198795" cy="930356"/>
        </p:xfrm>
        <a:graphic>
          <a:graphicData uri="http://schemas.openxmlformats.org/drawingml/2006/table">
            <a:tbl>
              <a:tblPr/>
              <a:tblGrid>
                <a:gridCol w="576064"/>
                <a:gridCol w="2622731"/>
              </a:tblGrid>
              <a:tr h="465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상반기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운영투명성과 기획 및 운영 중심 평가</a:t>
                      </a:r>
                      <a:endParaRPr kumimoji="1" lang="en-US" altLang="ko-KR" sz="1000" b="0" i="0" u="none" strike="noStrike" cap="none" spc="-10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클럽 운영의 개선과제 도출 중심</a:t>
                      </a:r>
                      <a:r>
                        <a:rPr kumimoji="1" lang="en-US" altLang="ko-KR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Ranking </a:t>
                      </a:r>
                      <a:r>
                        <a:rPr kumimoji="1" lang="ko-KR" altLang="en-US" sz="1000" b="0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제공</a:t>
                      </a: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하반기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운영 및 성과 중심 평가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등급부여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평가 결과를 바탕으로 인센티브</a:t>
                      </a:r>
                      <a:r>
                        <a:rPr kumimoji="1" lang="en-US" altLang="ko-KR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패널티 제공</a:t>
                      </a:r>
                    </a:p>
                  </a:txBody>
                  <a:tcPr marL="36000" marR="36000" marT="0" marB="0" anchor="ctr" horzOverflow="overflow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914330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8621517"/>
              </p:ext>
            </p:extLst>
          </p:nvPr>
        </p:nvGraphicFramePr>
        <p:xfrm>
          <a:off x="164468" y="1266044"/>
          <a:ext cx="9541059" cy="513693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900100"/>
                <a:gridCol w="324036"/>
                <a:gridCol w="1692188"/>
                <a:gridCol w="5832648"/>
                <a:gridCol w="792087"/>
              </a:tblGrid>
              <a:tr h="252028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항목별 </a:t>
                      </a: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작성 양식 내용</a:t>
                      </a:r>
                    </a:p>
                  </a:txBody>
                  <a:tcPr marL="9761" marR="9761" marT="9761" marB="9761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02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항목</a:t>
                      </a:r>
                    </a:p>
                  </a:txBody>
                  <a:tcPr marL="9761" marR="9761" marT="9761" marB="9761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세부문서</a:t>
                      </a:r>
                    </a:p>
                  </a:txBody>
                  <a:tcPr marL="9761" marR="9761" marT="9761" marB="9761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내용</a:t>
                      </a:r>
                    </a:p>
                  </a:txBody>
                  <a:tcPr marL="9761" marR="9761" marT="9761" marB="9761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</a:p>
                  </a:txBody>
                  <a:tcPr marL="9761" marR="9761" marT="9761" marB="9761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58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시도체육회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신청확인서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관할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시도체육회 확인서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시군구체육회</a:t>
                      </a:r>
                      <a:endParaRPr lang="ko-KR" altLang="en-US" sz="11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신청확인서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관할 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시군구체육회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확인서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9992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신청서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지원신청서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지원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신청서 및 서명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99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lang="en-US" sz="1100" b="1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총괄신청서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사업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참가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세부내용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9992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확보시설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1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확보시설 총괄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클럽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활용 시설 </a:t>
                      </a:r>
                      <a:r>
                        <a:rPr lang="ko-KR" altLang="en-US" sz="1100" dirty="0" err="1">
                          <a:latin typeface="맑은 고딕" pitchFamily="50" charset="-127"/>
                          <a:ea typeface="맑은 고딕" pitchFamily="50" charset="-127"/>
                        </a:rPr>
                        <a:t>총괄표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99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lang="en-US" sz="1100" b="1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확보시설 세부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클럽이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주도적으로 </a:t>
                      </a:r>
                      <a:r>
                        <a:rPr lang="ko-KR" altLang="en-US" sz="1100" dirty="0" err="1">
                          <a:latin typeface="맑은 고딕" pitchFamily="50" charset="-127"/>
                          <a:ea typeface="맑은 고딕" pitchFamily="50" charset="-127"/>
                        </a:rPr>
                        <a:t>사용가능한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 시설 내용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기입  </a:t>
                      </a:r>
                      <a:r>
                        <a:rPr lang="en-US" altLang="ko-KR" sz="1000" b="1" i="1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</a:t>
                      </a:r>
                      <a:r>
                        <a:rPr lang="ko-KR" altLang="en-US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증빙서류 </a:t>
                      </a:r>
                      <a:r>
                        <a:rPr lang="en-US" altLang="ko-KR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각 </a:t>
                      </a:r>
                      <a:r>
                        <a:rPr lang="ko-KR" altLang="en-US" sz="1000" b="1" i="1" baseline="0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시설별</a:t>
                      </a:r>
                      <a:r>
                        <a:rPr lang="ko-KR" altLang="en-US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협약서 </a:t>
                      </a:r>
                      <a:r>
                        <a:rPr lang="en-US" altLang="ko-KR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또는 계약서</a:t>
                      </a:r>
                      <a:r>
                        <a:rPr lang="en-US" altLang="ko-KR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i="1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99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클럽하우스</a:t>
                      </a:r>
                      <a:endParaRPr lang="ko-KR" altLang="en-US" sz="1100" dirty="0">
                        <a:solidFill>
                          <a:srgbClr val="BBBBBB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클럽하우스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시설 내용 기입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999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신청단체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일반</a:t>
                      </a:r>
                      <a:r>
                        <a:rPr lang="en-US" altLang="ko-KR" sz="1100" dirty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경영현황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신청단체 일반현황      </a:t>
                      </a:r>
                      <a:r>
                        <a:rPr lang="en-US" altLang="ko-KR" sz="1000" b="1" i="1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</a:t>
                      </a:r>
                      <a:r>
                        <a:rPr lang="ko-KR" altLang="en-US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증빙서류 </a:t>
                      </a:r>
                      <a:r>
                        <a:rPr lang="en-US" altLang="ko-KR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1" i="1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사업자등록증 및 재무제표</a:t>
                      </a: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300774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운영지원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지원사항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매칭지원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내용             </a:t>
                      </a:r>
                      <a:r>
                        <a:rPr lang="en-US" altLang="ko-KR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</a:t>
                      </a:r>
                      <a:r>
                        <a:rPr lang="ko-KR" altLang="en-US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증빙서류 </a:t>
                      </a:r>
                      <a:r>
                        <a:rPr lang="en-US" altLang="ko-KR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지원내용 확약서</a:t>
                      </a:r>
                      <a:endParaRPr lang="ko-KR" altLang="en-US" sz="1100" b="1" i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lang="en-US" sz="11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신청주체 지원사항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지자체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매칭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외 지원 내용        </a:t>
                      </a:r>
                      <a:r>
                        <a:rPr lang="en-US" altLang="ko-KR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</a:t>
                      </a:r>
                      <a:r>
                        <a:rPr lang="ko-KR" altLang="en-US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증빙서류 </a:t>
                      </a:r>
                      <a:r>
                        <a:rPr lang="en-US" altLang="ko-KR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5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지원내용 확약서</a:t>
                      </a:r>
                      <a:endParaRPr lang="ko-KR" altLang="en-US" sz="1100" b="1" i="1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외부기관 지원사항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외부기관 지원내용          </a:t>
                      </a:r>
                      <a:r>
                        <a:rPr lang="en-US" altLang="ko-KR" sz="100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</a:t>
                      </a:r>
                      <a:r>
                        <a:rPr lang="ko-KR" altLang="en-US" sz="1000" b="1" i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증빙서류 </a:t>
                      </a:r>
                      <a:r>
                        <a:rPr lang="en-US" altLang="ko-KR" sz="1000" b="1" i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1" i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지원내용 확약서</a:t>
                      </a:r>
                      <a:endParaRPr lang="ko-KR" altLang="en-US" sz="1100" b="1" i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2833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lang="en-US" sz="11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대학교</a:t>
                      </a:r>
                      <a:r>
                        <a:rPr lang="ko-KR" altLang="en-US" sz="110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제출 동의서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신청주체가 대학교인 경우 해당 대학교내 총학생회 동의서 제출</a:t>
                      </a:r>
                      <a:r>
                        <a:rPr lang="en-US" altLang="ko-KR" sz="1100" b="0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endParaRPr lang="ko-KR" altLang="en-US" sz="1100" b="0" i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12]</a:t>
                      </a:r>
                      <a:endParaRPr lang="ko-KR" altLang="en-US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  <a:tr h="4393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경영계획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en-US" sz="1100" b="1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경영계획 평가제출 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 제시한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목차 및 내용에 따른 경영계획</a:t>
                      </a:r>
                      <a:r>
                        <a:rPr lang="en-US" altLang="ko-KR" sz="1100" dirty="0">
                          <a:latin typeface="맑은 고딕" pitchFamily="50" charset="-127"/>
                          <a:ea typeface="맑은 고딕" pitchFamily="50" charset="-127"/>
                        </a:rPr>
                        <a:t>(PPT) 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제출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양식 </a:t>
                      </a:r>
                      <a:r>
                        <a:rPr lang="en-US" altLang="ko-KR" sz="11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13]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761" marR="9761" marT="9761" marB="9761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07882" y="393906"/>
            <a:ext cx="4287249" cy="597572"/>
            <a:chOff x="649871" y="554084"/>
            <a:chExt cx="4287249" cy="597572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649871" y="554084"/>
              <a:ext cx="0" cy="576000"/>
            </a:xfrm>
            <a:prstGeom prst="line">
              <a:avLst/>
            </a:prstGeom>
            <a:ln w="76200">
              <a:solidFill>
                <a:srgbClr val="45A1F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710814" y="930057"/>
              <a:ext cx="4226306" cy="22159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1800" spc="-100" dirty="0" smtClean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스포츠클럽 공모제출서류</a:t>
              </a:r>
              <a:endParaRPr lang="ko-KR" altLang="en-US" sz="1800" spc="-10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68804" y="423862"/>
            <a:ext cx="4384196" cy="27084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  <a:alpha val="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2200" b="0" spc="-10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5A1F5"/>
                </a:solidFill>
                <a:latin typeface="맑은 고딕" pitchFamily="50" charset="-127"/>
                <a:ea typeface="맑은 고딕" pitchFamily="50" charset="-127"/>
              </a:rPr>
              <a:t>스포츠클럽 육성 현황 및 공모</a:t>
            </a:r>
            <a:endParaRPr lang="ko-KR" altLang="en-US" sz="2200" b="0" spc="-10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5A1F5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7341262" y="6272201"/>
            <a:ext cx="224612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altLang="ko-KR" sz="1000" b="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Copyright © 2019. All </a:t>
            </a:r>
            <a:r>
              <a:rPr lang="en-US" altLang="ko-KR" sz="1000" b="0" spc="-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Rights </a:t>
            </a:r>
            <a:r>
              <a:rPr lang="en-US" altLang="ko-KR" sz="1000" b="0" spc="-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Reserved </a:t>
            </a:r>
            <a:endParaRPr lang="nl-BE" altLang="ko-KR" sz="1000" b="0" spc="-5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07356" y="3829295"/>
            <a:ext cx="70923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1688">
              <a:spcBef>
                <a:spcPct val="50000"/>
              </a:spcBef>
            </a:pPr>
            <a:r>
              <a:rPr lang="en-US" altLang="ko-KR" sz="800" b="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No part of this publication may be reproduced, stored in a retrieval system, or transmitted in any form or by any means- electronic, mechanical, photocopying, recording, or otherwise- without the permission of </a:t>
            </a:r>
            <a:r>
              <a:rPr lang="en-US" altLang="ko-KR" sz="800" b="0" dirty="0" smtClean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KSOC. </a:t>
            </a:r>
            <a:br>
              <a:rPr lang="en-US" altLang="ko-KR" sz="800" b="0" dirty="0" smtClean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</a:br>
            <a:r>
              <a:rPr lang="en-US" altLang="ko-KR" sz="800" b="0" dirty="0" smtClean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This </a:t>
            </a:r>
            <a:r>
              <a:rPr lang="en-US" altLang="ko-KR" sz="800" b="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document provides an outline of a presentation and is incomplete without the accompanying oral commentary and discussion.</a:t>
            </a: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gray">
          <a:xfrm>
            <a:off x="2527222" y="2821183"/>
            <a:ext cx="4852610" cy="8234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en-US" altLang="ko-KR" sz="4800" spc="-5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End </a:t>
            </a:r>
            <a:r>
              <a:rPr lang="en-US" altLang="ko-KR" sz="4800" spc="-50" dirty="0" smtClean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of Document</a:t>
            </a:r>
            <a:endParaRPr lang="en-US" altLang="ko-KR" sz="4800" spc="-50" dirty="0">
              <a:solidFill>
                <a:prstClr val="black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28564" y="709948"/>
            <a:ext cx="2207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스포츠클럽 설명자료</a:t>
            </a:r>
            <a:endParaRPr lang="ko-KR" altLang="en-US" sz="1600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4"/>
          <p:cNvSpPr/>
          <p:nvPr/>
        </p:nvSpPr>
        <p:spPr bwMode="auto">
          <a:xfrm flipV="1">
            <a:off x="490044" y="1078943"/>
            <a:ext cx="3204000" cy="36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  <a:ex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nl-BE" sz="1400" b="0" kern="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5563" y="5632617"/>
            <a:ext cx="1548000" cy="5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1836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8AAD31"/>
        </a:solidFill>
        <a:ln w="9525">
          <a:noFill/>
          <a:miter lim="800000"/>
          <a:headEnd/>
          <a:tailEnd/>
        </a:ln>
        <a:effectLst/>
      </a:spPr>
      <a:bodyPr wrap="none" anchor="ctr"/>
      <a:lstStyle>
        <a:defPPr algn="ctr">
          <a:spcBef>
            <a:spcPts val="0"/>
          </a:spcBef>
          <a:spcAft>
            <a:spcPts val="0"/>
          </a:spcAft>
          <a:defRPr sz="1600" dirty="0">
            <a:solidFill>
              <a:prstClr val="white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102332</TotalTime>
  <Words>11183</Words>
  <Application>Microsoft Office PowerPoint</Application>
  <PresentationFormat>A4 용지(210x297mm)</PresentationFormat>
  <Paragraphs>1993</Paragraphs>
  <Slides>81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81</vt:i4>
      </vt:variant>
    </vt:vector>
  </HeadingPairs>
  <TitlesOfParts>
    <vt:vector size="82" baseType="lpstr">
      <vt:lpstr>기본 디자인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슬라이드 79</vt:lpstr>
      <vt:lpstr>슬라이드 80</vt:lpstr>
      <vt:lpstr>슬라이드 81</vt:lpstr>
    </vt:vector>
  </TitlesOfParts>
  <Company>bizppt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유인찬</dc:creator>
  <cp:lastModifiedBy>유고은</cp:lastModifiedBy>
  <cp:revision>17647</cp:revision>
  <cp:lastPrinted>2018-05-16T23:55:46Z</cp:lastPrinted>
  <dcterms:created xsi:type="dcterms:W3CDTF">2004-05-03T03:27:35Z</dcterms:created>
  <dcterms:modified xsi:type="dcterms:W3CDTF">2019-03-12T06:38:39Z</dcterms:modified>
</cp:coreProperties>
</file>